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64" r:id="rId2"/>
    <p:sldId id="256" r:id="rId3"/>
    <p:sldId id="257" r:id="rId4"/>
    <p:sldId id="258" r:id="rId5"/>
    <p:sldId id="259" r:id="rId6"/>
    <p:sldId id="260" r:id="rId7"/>
    <p:sldId id="261" r:id="rId8"/>
    <p:sldId id="262" r:id="rId9"/>
    <p:sldId id="263" r:id="rId10"/>
    <p:sldId id="265" r:id="rId11"/>
    <p:sldId id="266" r:id="rId12"/>
    <p:sldId id="268" r:id="rId13"/>
    <p:sldId id="270" r:id="rId14"/>
    <p:sldId id="267" r:id="rId15"/>
    <p:sldId id="269" r:id="rId16"/>
    <p:sldId id="271" r:id="rId1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1" autoAdjust="0"/>
    <p:restoredTop sz="94660"/>
  </p:normalViewPr>
  <p:slideViewPr>
    <p:cSldViewPr>
      <p:cViewPr>
        <p:scale>
          <a:sx n="66" d="100"/>
          <a:sy n="66" d="100"/>
        </p:scale>
        <p:origin x="-133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A34C3B9-19F8-400D-8CF6-FA3246000542}" type="datetimeFigureOut">
              <a:rPr lang="de-DE"/>
              <a:pPr>
                <a:defRPr/>
              </a:pPr>
              <a:t>13.07.2018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EC3E991-E2F0-4DA4-AA91-92E8E70513AE}" type="slidenum">
              <a:rPr lang="de-DE"/>
              <a:pPr>
                <a:defRPr/>
              </a:pPr>
              <a:t>‹Nr.›</a:t>
            </a:fld>
            <a:endParaRPr lang="de-DE"/>
          </a:p>
        </p:txBody>
      </p:sp>
    </p:spTree>
    <p:extLst>
      <p:ext uri="{BB962C8B-B14F-4D97-AF65-F5344CB8AC3E}">
        <p14:creationId xmlns:p14="http://schemas.microsoft.com/office/powerpoint/2010/main" val="91053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6FEAF64-9A07-43C5-B478-04870578F76A}" type="slidenum">
              <a:rPr lang="de-DE" altLang="de-DE" sz="1200"/>
              <a:pPr algn="r"/>
              <a:t>10</a:t>
            </a:fld>
            <a:endParaRPr lang="de-DE" altLang="de-DE" sz="1200"/>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1B96210-7052-4413-9B1C-2C02E5E1C269}" type="slidenum">
              <a:rPr lang="de-DE" altLang="de-DE" sz="1200"/>
              <a:pPr algn="r"/>
              <a:t>11</a:t>
            </a:fld>
            <a:endParaRPr lang="de-DE" altLang="de-DE" sz="1200"/>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A2E5094-6344-4271-9935-426CF32538C3}" type="slidenum">
              <a:rPr lang="de-DE" altLang="de-DE" sz="1200"/>
              <a:pPr algn="r"/>
              <a:t>12</a:t>
            </a:fld>
            <a:endParaRPr lang="de-DE" altLang="de-DE" sz="1200"/>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37E2B5F-3D34-4A43-87F4-A16B38E17899}" type="slidenum">
              <a:rPr lang="de-DE" altLang="de-DE" sz="1200"/>
              <a:pPr algn="r"/>
              <a:t>13</a:t>
            </a:fld>
            <a:endParaRPr lang="de-DE" altLang="de-DE" sz="1200"/>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6501A54-E524-4EEA-8BBF-CC947186FF70}" type="slidenum">
              <a:rPr lang="de-DE" altLang="de-DE" sz="1200"/>
              <a:pPr algn="r"/>
              <a:t>14</a:t>
            </a:fld>
            <a:endParaRPr lang="de-DE" altLang="de-DE" sz="1200"/>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EA319E6-8F09-40A0-8DB4-333F4B78EED2}" type="slidenum">
              <a:rPr lang="de-DE" altLang="de-DE" sz="1200"/>
              <a:pPr algn="r"/>
              <a:t>15</a:t>
            </a:fld>
            <a:endParaRPr lang="de-DE" altLang="de-DE" sz="1200"/>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705" tIns="45853" rIns="91705" bIns="45853" anchor="b"/>
          <a:lstStyle/>
          <a:p>
            <a:pPr algn="r"/>
            <a:fld id="{0B409B44-BC0A-4205-8AC5-E4D511485CF2}" type="slidenum">
              <a:rPr lang="de-DE" altLang="de-DE" sz="1200"/>
              <a:pPr algn="r"/>
              <a:t>16</a:t>
            </a:fld>
            <a:endParaRPr lang="de-DE" altLang="de-DE" sz="1200"/>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xfrm>
            <a:off x="687388" y="4343400"/>
            <a:ext cx="5483225" cy="4114800"/>
          </a:xfrm>
          <a:noFill/>
        </p:spPr>
        <p:txBody>
          <a:bodyPr wrap="square" lIns="91705" tIns="45853" rIns="91705" bIns="45853" numCol="1" anchor="t" anchorCtr="0" compatLnSpc="1">
            <a:prstTxWarp prst="textNoShape">
              <a:avLst/>
            </a:prstTxWarp>
          </a:bodyPr>
          <a:lstStyle/>
          <a:p>
            <a:pPr eaLnBrk="1" hangingPunct="1"/>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D837C131-7DB2-4121-9FF0-6429109A063E}" type="datetime1">
              <a:rPr lang="de-DE"/>
              <a:pPr>
                <a:defRPr/>
              </a:pPr>
              <a:t>13.07.2018</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lvl1pPr>
              <a:defRPr/>
            </a:lvl1pPr>
          </a:lstStyle>
          <a:p>
            <a:pPr>
              <a:defRPr/>
            </a:pPr>
            <a:fld id="{269F6CDA-00A9-420E-ACDC-C6DE2C954912}"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B9F7379-59E7-4245-8863-C25B4B5B499E}" type="datetime1">
              <a:rPr lang="de-DE"/>
              <a:pPr>
                <a:defRPr/>
              </a:pPr>
              <a:t>13.07.2018</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lvl1pPr>
              <a:defRPr/>
            </a:lvl1pPr>
          </a:lstStyle>
          <a:p>
            <a:pPr>
              <a:defRPr/>
            </a:pPr>
            <a:fld id="{20581CF4-B8D9-43DB-931B-79CE649F6F09}"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A875A6A-3CAC-49A1-97D6-88448FFB36B7}" type="datetime1">
              <a:rPr lang="de-DE"/>
              <a:pPr>
                <a:defRPr/>
              </a:pPr>
              <a:t>13.07.2018</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lvl1pPr>
              <a:defRPr/>
            </a:lvl1pPr>
          </a:lstStyle>
          <a:p>
            <a:pPr>
              <a:defRPr/>
            </a:pPr>
            <a:fld id="{6AD7B645-CEE9-4A4E-9A70-1E792BADC8FF}"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C47E86F-3210-47E6-B43F-97FCD2BCC68B}" type="datetime1">
              <a:rPr lang="de-DE"/>
              <a:pPr>
                <a:defRPr/>
              </a:pPr>
              <a:t>13.07.2018</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lvl1pPr>
              <a:defRPr/>
            </a:lvl1pPr>
          </a:lstStyle>
          <a:p>
            <a:pPr>
              <a:defRPr/>
            </a:pPr>
            <a:fld id="{2F03DB3B-9A81-4BFD-9321-5DECBD869AB3}"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8444958E-FCF1-43A8-9C29-87D0A7D361B9}" type="datetime1">
              <a:rPr lang="de-DE"/>
              <a:pPr>
                <a:defRPr/>
              </a:pPr>
              <a:t>13.07.2018</a:t>
            </a:fld>
            <a:endParaRPr lang="de-DE"/>
          </a:p>
        </p:txBody>
      </p:sp>
      <p:sp>
        <p:nvSpPr>
          <p:cNvPr id="5"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lvl1pPr>
              <a:defRPr/>
            </a:lvl1pPr>
          </a:lstStyle>
          <a:p>
            <a:pPr>
              <a:defRPr/>
            </a:pPr>
            <a:fld id="{C217BA3A-507A-4CC0-819A-7219D81D6E34}"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B761320C-8AF6-48E4-86CB-1E53C55D277A}" type="datetime1">
              <a:rPr lang="de-DE"/>
              <a:pPr>
                <a:defRPr/>
              </a:pPr>
              <a:t>13.07.2018</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7" name="Foliennummernplatzhalter 5"/>
          <p:cNvSpPr>
            <a:spLocks noGrp="1"/>
          </p:cNvSpPr>
          <p:nvPr>
            <p:ph type="sldNum" sz="quarter" idx="12"/>
          </p:nvPr>
        </p:nvSpPr>
        <p:spPr/>
        <p:txBody>
          <a:bodyPr/>
          <a:lstStyle>
            <a:lvl1pPr>
              <a:defRPr/>
            </a:lvl1pPr>
          </a:lstStyle>
          <a:p>
            <a:pPr>
              <a:defRPr/>
            </a:pPr>
            <a:fld id="{87046FDC-B0CC-4572-B8F5-694E5A625655}"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E768ADE9-7C2E-4578-8B0C-65C59BF61512}" type="datetime1">
              <a:rPr lang="de-DE"/>
              <a:pPr>
                <a:defRPr/>
              </a:pPr>
              <a:t>13.07.2018</a:t>
            </a:fld>
            <a:endParaRPr lang="de-DE"/>
          </a:p>
        </p:txBody>
      </p:sp>
      <p:sp>
        <p:nvSpPr>
          <p:cNvPr id="8"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9" name="Foliennummernplatzhalter 5"/>
          <p:cNvSpPr>
            <a:spLocks noGrp="1"/>
          </p:cNvSpPr>
          <p:nvPr>
            <p:ph type="sldNum" sz="quarter" idx="12"/>
          </p:nvPr>
        </p:nvSpPr>
        <p:spPr/>
        <p:txBody>
          <a:bodyPr/>
          <a:lstStyle>
            <a:lvl1pPr>
              <a:defRPr/>
            </a:lvl1pPr>
          </a:lstStyle>
          <a:p>
            <a:pPr>
              <a:defRPr/>
            </a:pPr>
            <a:fld id="{61145C59-EC9A-43FA-AA01-A4E19873E41C}"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A004765A-0BF9-478F-A0BE-69A8553C26BC}" type="datetime1">
              <a:rPr lang="de-DE"/>
              <a:pPr>
                <a:defRPr/>
              </a:pPr>
              <a:t>13.07.2018</a:t>
            </a:fld>
            <a:endParaRPr lang="de-DE"/>
          </a:p>
        </p:txBody>
      </p:sp>
      <p:sp>
        <p:nvSpPr>
          <p:cNvPr id="4"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5" name="Foliennummernplatzhalter 5"/>
          <p:cNvSpPr>
            <a:spLocks noGrp="1"/>
          </p:cNvSpPr>
          <p:nvPr>
            <p:ph type="sldNum" sz="quarter" idx="12"/>
          </p:nvPr>
        </p:nvSpPr>
        <p:spPr/>
        <p:txBody>
          <a:bodyPr/>
          <a:lstStyle>
            <a:lvl1pPr>
              <a:defRPr/>
            </a:lvl1pPr>
          </a:lstStyle>
          <a:p>
            <a:pPr>
              <a:defRPr/>
            </a:pPr>
            <a:fld id="{D325276A-9F09-461B-8944-7C266F431A7F}"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FB445FAD-0CF7-42DA-A388-12808F5F2429}" type="datetime1">
              <a:rPr lang="de-DE"/>
              <a:pPr>
                <a:defRPr/>
              </a:pPr>
              <a:t>13.07.2018</a:t>
            </a:fld>
            <a:endParaRPr lang="de-DE"/>
          </a:p>
        </p:txBody>
      </p:sp>
      <p:sp>
        <p:nvSpPr>
          <p:cNvPr id="3"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4" name="Foliennummernplatzhalter 5"/>
          <p:cNvSpPr>
            <a:spLocks noGrp="1"/>
          </p:cNvSpPr>
          <p:nvPr>
            <p:ph type="sldNum" sz="quarter" idx="12"/>
          </p:nvPr>
        </p:nvSpPr>
        <p:spPr/>
        <p:txBody>
          <a:bodyPr/>
          <a:lstStyle>
            <a:lvl1pPr>
              <a:defRPr/>
            </a:lvl1pPr>
          </a:lstStyle>
          <a:p>
            <a:pPr>
              <a:defRPr/>
            </a:pPr>
            <a:fld id="{5A1685BB-9224-4BB5-A9FE-96EC561C3FF5}"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C2901D81-D4B2-4B88-88C9-88042B7C1A60}" type="datetime1">
              <a:rPr lang="de-DE"/>
              <a:pPr>
                <a:defRPr/>
              </a:pPr>
              <a:t>13.07.2018</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7" name="Foliennummernplatzhalter 5"/>
          <p:cNvSpPr>
            <a:spLocks noGrp="1"/>
          </p:cNvSpPr>
          <p:nvPr>
            <p:ph type="sldNum" sz="quarter" idx="12"/>
          </p:nvPr>
        </p:nvSpPr>
        <p:spPr/>
        <p:txBody>
          <a:bodyPr/>
          <a:lstStyle>
            <a:lvl1pPr>
              <a:defRPr/>
            </a:lvl1pPr>
          </a:lstStyle>
          <a:p>
            <a:pPr>
              <a:defRPr/>
            </a:pPr>
            <a:fld id="{EEBF5B94-F6D3-42F5-A6D0-72C94C8E520A}"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A3B326A6-184D-4188-9E7C-EE3BB9948BDF}" type="datetime1">
              <a:rPr lang="de-DE"/>
              <a:pPr>
                <a:defRPr/>
              </a:pPr>
              <a:t>13.07.2018</a:t>
            </a:fld>
            <a:endParaRPr lang="de-DE"/>
          </a:p>
        </p:txBody>
      </p:sp>
      <p:sp>
        <p:nvSpPr>
          <p:cNvPr id="6" name="Fußzeilenplatzhalter 4"/>
          <p:cNvSpPr>
            <a:spLocks noGrp="1"/>
          </p:cNvSpPr>
          <p:nvPr>
            <p:ph type="ftr" sz="quarter" idx="11"/>
          </p:nvPr>
        </p:nvSpPr>
        <p:spPr/>
        <p:txBody>
          <a:bodyPr/>
          <a:lstStyle>
            <a:lvl1pPr>
              <a:defRPr/>
            </a:lvl1pPr>
          </a:lstStyle>
          <a:p>
            <a:pPr>
              <a:defRPr/>
            </a:pPr>
            <a:r>
              <a:rPr lang="de-DE"/>
              <a:t>Barbara Lenk, Sitzung der AKMB Bibliothekartag 2018</a:t>
            </a:r>
          </a:p>
        </p:txBody>
      </p:sp>
      <p:sp>
        <p:nvSpPr>
          <p:cNvPr id="7" name="Foliennummernplatzhalter 5"/>
          <p:cNvSpPr>
            <a:spLocks noGrp="1"/>
          </p:cNvSpPr>
          <p:nvPr>
            <p:ph type="sldNum" sz="quarter" idx="12"/>
          </p:nvPr>
        </p:nvSpPr>
        <p:spPr/>
        <p:txBody>
          <a:bodyPr/>
          <a:lstStyle>
            <a:lvl1pPr>
              <a:defRPr/>
            </a:lvl1pPr>
          </a:lstStyle>
          <a:p>
            <a:pPr>
              <a:defRPr/>
            </a:pPr>
            <a:fld id="{112AD727-0014-4B26-893F-5A28DC32370C}"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A3F6A6-C1E0-4B7C-B42A-455C54B04057}" type="datetime1">
              <a:rPr lang="de-DE"/>
              <a:pPr>
                <a:defRPr/>
              </a:pPr>
              <a:t>13.07.2018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de-DE"/>
              <a:t>Barbara Lenk, Sitzung der AKMB Bibliothekartag 2018</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26C33A5-8E0D-4821-A01B-701F156E9030}"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fbk-dresden.de/hochschule/profil/einrichtungen/bibliothek-diathek-und-mediathek/"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www.documenta-archiv.de/de/" TargetMode="External"/><Relationship Id="rId4" Type="http://schemas.openxmlformats.org/officeDocument/2006/relationships/hyperlink" Target="https://www.duesseldorf.de/theatermuseum/ueber-uns/theaterinformation/die-bibliothek.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irights.info/wp-content/uploads/2017/12/Handreichung_Recht_Digitalisierung-Gedaechtnisinstitutionen-4-Aufl-2017.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descr="AKMB_schriftzug"/>
          <p:cNvPicPr>
            <a:picLocks noChangeAspect="1" noChangeArrowheads="1"/>
          </p:cNvPicPr>
          <p:nvPr/>
        </p:nvPicPr>
        <p:blipFill>
          <a:blip r:embed="rId2"/>
          <a:srcRect/>
          <a:stretch>
            <a:fillRect/>
          </a:stretch>
        </p:blipFill>
        <p:spPr bwMode="auto">
          <a:xfrm>
            <a:off x="827088" y="188913"/>
            <a:ext cx="7416800" cy="911225"/>
          </a:xfrm>
          <a:prstGeom prst="rect">
            <a:avLst/>
          </a:prstGeom>
          <a:noFill/>
          <a:ln w="9525">
            <a:noFill/>
            <a:miter lim="800000"/>
            <a:headEnd/>
            <a:tailEnd/>
          </a:ln>
        </p:spPr>
      </p:pic>
      <p:sp>
        <p:nvSpPr>
          <p:cNvPr id="14338" name="Text Box 6"/>
          <p:cNvSpPr txBox="1">
            <a:spLocks noChangeArrowheads="1"/>
          </p:cNvSpPr>
          <p:nvPr/>
        </p:nvSpPr>
        <p:spPr bwMode="auto">
          <a:xfrm>
            <a:off x="250825" y="1268413"/>
            <a:ext cx="8642350" cy="1006475"/>
          </a:xfrm>
          <a:prstGeom prst="rect">
            <a:avLst/>
          </a:prstGeom>
          <a:noFill/>
          <a:ln w="9525">
            <a:noFill/>
            <a:miter lim="800000"/>
            <a:headEnd/>
            <a:tailEnd/>
          </a:ln>
        </p:spPr>
        <p:txBody>
          <a:bodyPr>
            <a:spAutoFit/>
          </a:bodyPr>
          <a:lstStyle/>
          <a:p>
            <a:pPr algn="ctr"/>
            <a:r>
              <a:rPr lang="de-DE" altLang="de-DE" sz="2000" b="1"/>
              <a:t>Neuerungen im Urheberrecht – </a:t>
            </a:r>
          </a:p>
          <a:p>
            <a:pPr algn="ctr"/>
            <a:r>
              <a:rPr lang="de-DE" altLang="de-DE" sz="2000" b="1"/>
              <a:t>Was müssen Kunst- und Museumsbibliotheken bei Ihren Beständen beachten?</a:t>
            </a:r>
          </a:p>
        </p:txBody>
      </p:sp>
      <p:sp>
        <p:nvSpPr>
          <p:cNvPr id="14339" name="Text Box 7"/>
          <p:cNvSpPr txBox="1">
            <a:spLocks noChangeArrowheads="1"/>
          </p:cNvSpPr>
          <p:nvPr/>
        </p:nvSpPr>
        <p:spPr bwMode="auto">
          <a:xfrm>
            <a:off x="1476375" y="2708275"/>
            <a:ext cx="6242050" cy="3387725"/>
          </a:xfrm>
          <a:prstGeom prst="rect">
            <a:avLst/>
          </a:prstGeom>
          <a:noFill/>
          <a:ln w="9525">
            <a:noFill/>
            <a:miter lim="800000"/>
            <a:headEnd/>
            <a:tailEnd/>
          </a:ln>
        </p:spPr>
        <p:txBody>
          <a:bodyPr wrap="none">
            <a:spAutoFit/>
          </a:bodyPr>
          <a:lstStyle/>
          <a:p>
            <a:r>
              <a:rPr lang="de-DE" altLang="de-DE" b="1"/>
              <a:t>Podium mit Berichten aus der Praxis (ca. 30 Minuten)</a:t>
            </a:r>
          </a:p>
          <a:p>
            <a:endParaRPr lang="de-DE" altLang="de-DE" b="1"/>
          </a:p>
          <a:p>
            <a:pPr>
              <a:buFontTx/>
              <a:buChar char="•"/>
            </a:pPr>
            <a:r>
              <a:rPr lang="de-DE" altLang="de-DE"/>
              <a:t> Barbara Lenk, Hochschule für Bildende Künste Dresden</a:t>
            </a:r>
          </a:p>
          <a:p>
            <a:r>
              <a:rPr lang="de-DE" altLang="de-DE">
                <a:hlinkClick r:id="rId3"/>
              </a:rPr>
              <a:t>http://www.hfbk-dresden.de/hochschule/profil/einrichtungen/</a:t>
            </a:r>
          </a:p>
          <a:p>
            <a:r>
              <a:rPr lang="de-DE" altLang="de-DE">
                <a:hlinkClick r:id="rId3"/>
              </a:rPr>
              <a:t>bibliothek-diathek-und-mediathek/</a:t>
            </a:r>
            <a:endParaRPr lang="de-DE" altLang="de-DE"/>
          </a:p>
          <a:p>
            <a:endParaRPr lang="de-DE" altLang="de-DE"/>
          </a:p>
          <a:p>
            <a:pPr>
              <a:buFontTx/>
              <a:buChar char="•"/>
            </a:pPr>
            <a:r>
              <a:rPr lang="de-DE" altLang="de-DE"/>
              <a:t> Margret Schild, Theatermuseum Düsseldorf</a:t>
            </a:r>
          </a:p>
          <a:p>
            <a:r>
              <a:rPr lang="de-DE" altLang="de-DE">
                <a:hlinkClick r:id="rId4"/>
              </a:rPr>
              <a:t>https://www.duesseldorf.de/theatermuseum/ueber-uns/</a:t>
            </a:r>
          </a:p>
          <a:p>
            <a:r>
              <a:rPr lang="de-DE" altLang="de-DE">
                <a:hlinkClick r:id="rId4"/>
              </a:rPr>
              <a:t>theaterinformation/die-bibliothek.html</a:t>
            </a:r>
            <a:endParaRPr lang="de-DE" altLang="de-DE"/>
          </a:p>
          <a:p>
            <a:endParaRPr lang="de-DE" altLang="de-DE"/>
          </a:p>
          <a:p>
            <a:pPr>
              <a:buFontTx/>
              <a:buChar char="•"/>
            </a:pPr>
            <a:r>
              <a:rPr lang="de-DE" altLang="de-DE"/>
              <a:t> Alexander Zeisberg, documenta archiv Kassel</a:t>
            </a:r>
          </a:p>
          <a:p>
            <a:r>
              <a:rPr lang="de-DE" altLang="de-DE">
                <a:hlinkClick r:id="rId5"/>
              </a:rPr>
              <a:t>http://www.documenta-archiv.de/de/</a:t>
            </a:r>
            <a:endParaRPr lang="de-DE" altLang="de-DE"/>
          </a:p>
        </p:txBody>
      </p:sp>
      <p:sp>
        <p:nvSpPr>
          <p:cNvPr id="14340" name="Fußzeilenplatzhalter 1"/>
          <p:cNvSpPr txBox="1">
            <a:spLocks noGrp="1"/>
          </p:cNvSpPr>
          <p:nvPr/>
        </p:nvSpPr>
        <p:spPr bwMode="auto">
          <a:xfrm>
            <a:off x="1141413" y="6381750"/>
            <a:ext cx="6911975" cy="287338"/>
          </a:xfrm>
          <a:prstGeom prst="rect">
            <a:avLst/>
          </a:prstGeom>
          <a:noFill/>
          <a:ln w="9525">
            <a:noFill/>
            <a:miter lim="800000"/>
            <a:headEnd/>
            <a:tailEnd/>
          </a:ln>
        </p:spPr>
        <p:txBody>
          <a:bodyPr/>
          <a:lstStyle/>
          <a:p>
            <a:pPr algn="ctr"/>
            <a:r>
              <a:rPr lang="de-DE" altLang="de-DE" sz="1200" b="1"/>
              <a:t>Workshop im Rahmen des 107. Bibliothekartages 2018 in Berlin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ctrTitle" idx="4294967295"/>
          </p:nvPr>
        </p:nvSpPr>
        <p:spPr>
          <a:xfrm>
            <a:off x="755650" y="549275"/>
            <a:ext cx="7591425" cy="1800225"/>
          </a:xfrm>
        </p:spPr>
        <p:txBody>
          <a:bodyPr/>
          <a:lstStyle/>
          <a:p>
            <a:pPr eaLnBrk="1" hangingPunct="1"/>
            <a:r>
              <a:rPr lang="de-DE" altLang="de-DE" b="1" smtClean="0"/>
              <a:t> </a:t>
            </a:r>
            <a:r>
              <a:rPr lang="de-DE" altLang="de-DE" b="1" smtClean="0">
                <a:solidFill>
                  <a:srgbClr val="FF5050"/>
                </a:solidFill>
              </a:rPr>
              <a:t>Beispiel Museumsbibliothek</a:t>
            </a:r>
            <a:r>
              <a:rPr lang="de-DE" altLang="de-DE" smtClean="0"/>
              <a:t> </a:t>
            </a:r>
          </a:p>
        </p:txBody>
      </p:sp>
      <p:sp>
        <p:nvSpPr>
          <p:cNvPr id="23554" name="Rectangle 5"/>
          <p:cNvSpPr>
            <a:spLocks noChangeArrowheads="1"/>
          </p:cNvSpPr>
          <p:nvPr/>
        </p:nvSpPr>
        <p:spPr bwMode="auto">
          <a:xfrm>
            <a:off x="2051050" y="4149725"/>
            <a:ext cx="5194300" cy="350838"/>
          </a:xfrm>
          <a:prstGeom prst="rect">
            <a:avLst/>
          </a:prstGeom>
          <a:noFill/>
          <a:ln w="9525">
            <a:noFill/>
            <a:miter lim="800000"/>
            <a:headEnd/>
            <a:tailEnd/>
          </a:ln>
        </p:spPr>
        <p:txBody>
          <a:bodyPr wrap="none">
            <a:spAutoFit/>
          </a:bodyPr>
          <a:lstStyle/>
          <a:p>
            <a:r>
              <a:rPr lang="de-DE" sz="1700">
                <a:solidFill>
                  <a:srgbClr val="898989"/>
                </a:solidFill>
              </a:rPr>
              <a:t>Sitzung der AKMB, 107. Bibliothekartag, 14.06.2018</a:t>
            </a:r>
          </a:p>
        </p:txBody>
      </p:sp>
      <p:pic>
        <p:nvPicPr>
          <p:cNvPr id="23555" name="Picture 16"/>
          <p:cNvPicPr>
            <a:picLocks noChangeAspect="1" noChangeArrowheads="1"/>
          </p:cNvPicPr>
          <p:nvPr/>
        </p:nvPicPr>
        <p:blipFill>
          <a:blip r:embed="rId3"/>
          <a:srcRect/>
          <a:stretch>
            <a:fillRect/>
          </a:stretch>
        </p:blipFill>
        <p:spPr bwMode="auto">
          <a:xfrm>
            <a:off x="250825" y="549275"/>
            <a:ext cx="1441450" cy="415925"/>
          </a:xfrm>
          <a:prstGeom prst="rect">
            <a:avLst/>
          </a:prstGeom>
          <a:noFill/>
          <a:ln w="9525">
            <a:noFill/>
            <a:miter lim="800000"/>
            <a:headEnd/>
            <a:tailEnd/>
          </a:ln>
        </p:spPr>
      </p:pic>
      <p:sp>
        <p:nvSpPr>
          <p:cNvPr id="23556" name="Rectangle 7"/>
          <p:cNvSpPr>
            <a:spLocks noChangeArrowheads="1"/>
          </p:cNvSpPr>
          <p:nvPr/>
        </p:nvSpPr>
        <p:spPr bwMode="auto">
          <a:xfrm>
            <a:off x="1258888" y="3213100"/>
            <a:ext cx="6877050" cy="366713"/>
          </a:xfrm>
          <a:prstGeom prst="rect">
            <a:avLst/>
          </a:prstGeom>
          <a:noFill/>
          <a:ln w="9525">
            <a:noFill/>
            <a:miter lim="800000"/>
            <a:headEnd/>
            <a:tailEnd/>
          </a:ln>
        </p:spPr>
        <p:txBody>
          <a:bodyPr wrap="none">
            <a:spAutoFit/>
          </a:bodyPr>
          <a:lstStyle/>
          <a:p>
            <a:r>
              <a:rPr lang="de-DE" altLang="de-DE" b="1"/>
              <a:t>Margret Schild, Theatermuseum und Filmmuseum Düsseldorf</a:t>
            </a:r>
            <a:endParaRPr lang="de-DE"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6"/>
          <p:cNvPicPr>
            <a:picLocks noChangeAspect="1" noChangeArrowheads="1"/>
          </p:cNvPicPr>
          <p:nvPr/>
        </p:nvPicPr>
        <p:blipFill>
          <a:blip r:embed="rId3"/>
          <a:srcRect/>
          <a:stretch>
            <a:fillRect/>
          </a:stretch>
        </p:blipFill>
        <p:spPr bwMode="auto">
          <a:xfrm>
            <a:off x="250825" y="549275"/>
            <a:ext cx="1441450" cy="415925"/>
          </a:xfrm>
          <a:prstGeom prst="rect">
            <a:avLst/>
          </a:prstGeom>
          <a:noFill/>
          <a:ln w="9525">
            <a:noFill/>
            <a:miter lim="800000"/>
            <a:headEnd/>
            <a:tailEnd/>
          </a:ln>
        </p:spPr>
      </p:pic>
      <p:sp>
        <p:nvSpPr>
          <p:cNvPr id="25602" name="Text Box 6"/>
          <p:cNvSpPr txBox="1">
            <a:spLocks noChangeArrowheads="1"/>
          </p:cNvSpPr>
          <p:nvPr/>
        </p:nvSpPr>
        <p:spPr bwMode="auto">
          <a:xfrm>
            <a:off x="684213" y="1484313"/>
            <a:ext cx="7777162" cy="2282825"/>
          </a:xfrm>
          <a:prstGeom prst="rect">
            <a:avLst/>
          </a:prstGeom>
          <a:noFill/>
          <a:ln w="9525">
            <a:noFill/>
            <a:miter lim="800000"/>
            <a:headEnd/>
            <a:tailEnd/>
          </a:ln>
        </p:spPr>
        <p:txBody>
          <a:bodyPr>
            <a:spAutoFit/>
          </a:bodyPr>
          <a:lstStyle/>
          <a:p>
            <a:pPr>
              <a:spcBef>
                <a:spcPct val="50000"/>
              </a:spcBef>
              <a:buFontTx/>
              <a:buChar char="•"/>
            </a:pPr>
            <a:r>
              <a:rPr lang="de-DE" sz="2400"/>
              <a:t> Die </a:t>
            </a:r>
            <a:r>
              <a:rPr lang="de-DE" sz="2400" b="1">
                <a:solidFill>
                  <a:srgbClr val="FF5050"/>
                </a:solidFill>
              </a:rPr>
              <a:t>Bibliothek des Theatermuseums</a:t>
            </a:r>
            <a:r>
              <a:rPr lang="de-DE" sz="2400"/>
              <a:t> umfasst ca. 25.000 Medieneinheiten. Dabei handelt es sich neben Büchern und Zeitschriften um Materialien, die nicht im Buchhandel erhältlich sind (wie z.B. Theatertexte), die nicht mehr lieferbar sind bzw. eine besondere Vorgeschichte (Rara, Widmungsexemplare) haben. </a:t>
            </a:r>
          </a:p>
        </p:txBody>
      </p:sp>
      <p:sp>
        <p:nvSpPr>
          <p:cNvPr id="25603" name="Rectangle 2"/>
          <p:cNvSpPr>
            <a:spLocks noChangeArrowheads="1"/>
          </p:cNvSpPr>
          <p:nvPr/>
        </p:nvSpPr>
        <p:spPr bwMode="auto">
          <a:xfrm>
            <a:off x="2195513" y="549275"/>
            <a:ext cx="4789487" cy="782638"/>
          </a:xfrm>
          <a:prstGeom prst="rect">
            <a:avLst/>
          </a:prstGeom>
          <a:noFill/>
          <a:ln w="9525">
            <a:noFill/>
            <a:miter lim="800000"/>
            <a:headEnd/>
            <a:tailEnd/>
          </a:ln>
        </p:spPr>
        <p:txBody>
          <a:bodyPr anchor="ctr"/>
          <a:lstStyle/>
          <a:p>
            <a:pPr algn="ctr"/>
            <a:r>
              <a:rPr lang="de-DE" altLang="de-DE" sz="3200" b="1">
                <a:solidFill>
                  <a:srgbClr val="FF5050"/>
                </a:solidFill>
              </a:rPr>
              <a:t>Inhalt und Umfang</a:t>
            </a:r>
          </a:p>
        </p:txBody>
      </p:sp>
      <p:pic>
        <p:nvPicPr>
          <p:cNvPr id="25604" name="Picture 13" descr="csm_bibliothek_header_bfea9e091d"/>
          <p:cNvPicPr>
            <a:picLocks noChangeAspect="1" noChangeArrowheads="1"/>
          </p:cNvPicPr>
          <p:nvPr/>
        </p:nvPicPr>
        <p:blipFill>
          <a:blip r:embed="rId4"/>
          <a:srcRect/>
          <a:stretch>
            <a:fillRect/>
          </a:stretch>
        </p:blipFill>
        <p:spPr bwMode="auto">
          <a:xfrm>
            <a:off x="1187450" y="4365625"/>
            <a:ext cx="6696075" cy="21859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6"/>
          <p:cNvPicPr>
            <a:picLocks noChangeAspect="1" noChangeArrowheads="1"/>
          </p:cNvPicPr>
          <p:nvPr/>
        </p:nvPicPr>
        <p:blipFill>
          <a:blip r:embed="rId3"/>
          <a:srcRect/>
          <a:stretch>
            <a:fillRect/>
          </a:stretch>
        </p:blipFill>
        <p:spPr bwMode="auto">
          <a:xfrm>
            <a:off x="250825" y="549275"/>
            <a:ext cx="1441450" cy="415925"/>
          </a:xfrm>
          <a:prstGeom prst="rect">
            <a:avLst/>
          </a:prstGeom>
          <a:noFill/>
          <a:ln w="9525">
            <a:noFill/>
            <a:miter lim="800000"/>
            <a:headEnd/>
            <a:tailEnd/>
          </a:ln>
        </p:spPr>
      </p:pic>
      <p:sp>
        <p:nvSpPr>
          <p:cNvPr id="27650" name="Text Box 3"/>
          <p:cNvSpPr txBox="1">
            <a:spLocks noChangeArrowheads="1"/>
          </p:cNvSpPr>
          <p:nvPr/>
        </p:nvSpPr>
        <p:spPr bwMode="auto">
          <a:xfrm>
            <a:off x="468313" y="1773238"/>
            <a:ext cx="8135937" cy="2282825"/>
          </a:xfrm>
          <a:prstGeom prst="rect">
            <a:avLst/>
          </a:prstGeom>
          <a:noFill/>
          <a:ln w="9525">
            <a:noFill/>
            <a:miter lim="800000"/>
            <a:headEnd/>
            <a:tailEnd/>
          </a:ln>
        </p:spPr>
        <p:txBody>
          <a:bodyPr>
            <a:spAutoFit/>
          </a:bodyPr>
          <a:lstStyle/>
          <a:p>
            <a:pPr>
              <a:spcBef>
                <a:spcPct val="50000"/>
              </a:spcBef>
              <a:buFontTx/>
              <a:buChar char="•"/>
            </a:pPr>
            <a:r>
              <a:rPr lang="de-DE"/>
              <a:t>  </a:t>
            </a:r>
            <a:r>
              <a:rPr lang="de-DE" sz="2400"/>
              <a:t>Die </a:t>
            </a:r>
            <a:r>
              <a:rPr lang="de-DE" sz="2400" b="1">
                <a:solidFill>
                  <a:srgbClr val="FF5050"/>
                </a:solidFill>
              </a:rPr>
              <a:t>Bibliothek des Filmmuseums</a:t>
            </a:r>
            <a:r>
              <a:rPr lang="de-DE" sz="2400"/>
              <a:t> umfasst ca. 33.000 Medieneinheiten. Dazu gehören spezielle Sammlungen: Literatur zum Film bis 1945, zum Schattentheater (die Sammlung Kemper/Bührmann) sowie von einzelnen Personen, beispielsweise dem Filmhistoriker Rolf Burgmer (1930-2002), und nicht publiziertes Material.</a:t>
            </a:r>
          </a:p>
        </p:txBody>
      </p:sp>
      <p:sp>
        <p:nvSpPr>
          <p:cNvPr id="27651" name="Rectangle 2"/>
          <p:cNvSpPr>
            <a:spLocks noChangeArrowheads="1"/>
          </p:cNvSpPr>
          <p:nvPr/>
        </p:nvSpPr>
        <p:spPr bwMode="auto">
          <a:xfrm>
            <a:off x="2195513" y="620713"/>
            <a:ext cx="4789487" cy="782637"/>
          </a:xfrm>
          <a:prstGeom prst="rect">
            <a:avLst/>
          </a:prstGeom>
          <a:noFill/>
          <a:ln w="9525">
            <a:noFill/>
            <a:miter lim="800000"/>
            <a:headEnd/>
            <a:tailEnd/>
          </a:ln>
        </p:spPr>
        <p:txBody>
          <a:bodyPr anchor="ctr"/>
          <a:lstStyle/>
          <a:p>
            <a:pPr algn="ctr"/>
            <a:r>
              <a:rPr lang="de-DE" altLang="de-DE" sz="3200" b="1">
                <a:solidFill>
                  <a:srgbClr val="FF5050"/>
                </a:solidFill>
              </a:rPr>
              <a:t>Inhalt und Umfang</a:t>
            </a:r>
          </a:p>
        </p:txBody>
      </p:sp>
      <p:pic>
        <p:nvPicPr>
          <p:cNvPr id="27652" name="Picture 6" descr="Umschläge und Cover aus dem Bestand der Bibliothek"/>
          <p:cNvPicPr>
            <a:picLocks noChangeAspect="1" noChangeArrowheads="1"/>
          </p:cNvPicPr>
          <p:nvPr/>
        </p:nvPicPr>
        <p:blipFill>
          <a:blip r:embed="rId4"/>
          <a:srcRect/>
          <a:stretch>
            <a:fillRect/>
          </a:stretch>
        </p:blipFill>
        <p:spPr bwMode="auto">
          <a:xfrm>
            <a:off x="1331913" y="4437063"/>
            <a:ext cx="6481762" cy="2114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6"/>
          <p:cNvPicPr>
            <a:picLocks noChangeAspect="1" noChangeArrowheads="1"/>
          </p:cNvPicPr>
          <p:nvPr/>
        </p:nvPicPr>
        <p:blipFill>
          <a:blip r:embed="rId3"/>
          <a:srcRect/>
          <a:stretch>
            <a:fillRect/>
          </a:stretch>
        </p:blipFill>
        <p:spPr bwMode="auto">
          <a:xfrm>
            <a:off x="250825" y="549275"/>
            <a:ext cx="1441450" cy="415925"/>
          </a:xfrm>
          <a:prstGeom prst="rect">
            <a:avLst/>
          </a:prstGeom>
          <a:noFill/>
          <a:ln w="9525">
            <a:noFill/>
            <a:miter lim="800000"/>
            <a:headEnd/>
            <a:tailEnd/>
          </a:ln>
        </p:spPr>
      </p:pic>
      <p:sp>
        <p:nvSpPr>
          <p:cNvPr id="29698" name="Text Box 3"/>
          <p:cNvSpPr txBox="1">
            <a:spLocks noChangeArrowheads="1"/>
          </p:cNvSpPr>
          <p:nvPr/>
        </p:nvSpPr>
        <p:spPr bwMode="auto">
          <a:xfrm>
            <a:off x="684213" y="1484313"/>
            <a:ext cx="7920037" cy="2465387"/>
          </a:xfrm>
          <a:prstGeom prst="rect">
            <a:avLst/>
          </a:prstGeom>
          <a:noFill/>
          <a:ln w="9525">
            <a:noFill/>
            <a:miter lim="800000"/>
            <a:headEnd/>
            <a:tailEnd/>
          </a:ln>
        </p:spPr>
        <p:txBody>
          <a:bodyPr>
            <a:spAutoFit/>
          </a:bodyPr>
          <a:lstStyle/>
          <a:p>
            <a:pPr>
              <a:spcBef>
                <a:spcPct val="50000"/>
              </a:spcBef>
              <a:buFontTx/>
              <a:buChar char="•"/>
            </a:pPr>
            <a:r>
              <a:rPr lang="de-DE" sz="2400"/>
              <a:t> Nachweis im Gesamtkatalog der Düsseldorfer Kulturinstitute (GDK)</a:t>
            </a:r>
          </a:p>
          <a:p>
            <a:pPr>
              <a:spcBef>
                <a:spcPct val="50000"/>
              </a:spcBef>
              <a:buFontTx/>
              <a:buChar char="•"/>
            </a:pPr>
            <a:r>
              <a:rPr lang="de-DE" sz="2400"/>
              <a:t> grundsätzlich: Präsenzbestand</a:t>
            </a:r>
          </a:p>
          <a:p>
            <a:pPr>
              <a:spcBef>
                <a:spcPct val="50000"/>
              </a:spcBef>
              <a:buFontTx/>
              <a:buChar char="•"/>
            </a:pPr>
            <a:r>
              <a:rPr lang="de-DE" sz="2400"/>
              <a:t> Ggf. Angabe des Status im Exemplardatensatz </a:t>
            </a:r>
          </a:p>
          <a:p>
            <a:pPr>
              <a:spcBef>
                <a:spcPct val="50000"/>
              </a:spcBef>
              <a:buFontTx/>
              <a:buChar char="•"/>
            </a:pPr>
            <a:r>
              <a:rPr lang="de-DE" sz="2400"/>
              <a:t> Beantwortung von abteilungsübergreifenden Anfragen</a:t>
            </a:r>
          </a:p>
        </p:txBody>
      </p:sp>
      <p:sp>
        <p:nvSpPr>
          <p:cNvPr id="29699" name="Rectangle 2"/>
          <p:cNvSpPr>
            <a:spLocks noChangeArrowheads="1"/>
          </p:cNvSpPr>
          <p:nvPr/>
        </p:nvSpPr>
        <p:spPr bwMode="auto">
          <a:xfrm>
            <a:off x="2195513" y="549275"/>
            <a:ext cx="4789487" cy="782638"/>
          </a:xfrm>
          <a:prstGeom prst="rect">
            <a:avLst/>
          </a:prstGeom>
          <a:noFill/>
          <a:ln w="9525">
            <a:noFill/>
            <a:miter lim="800000"/>
            <a:headEnd/>
            <a:tailEnd/>
          </a:ln>
        </p:spPr>
        <p:txBody>
          <a:bodyPr anchor="ctr"/>
          <a:lstStyle/>
          <a:p>
            <a:pPr algn="ctr"/>
            <a:r>
              <a:rPr lang="de-DE" altLang="de-DE" sz="3200" b="1">
                <a:solidFill>
                  <a:srgbClr val="FF5050"/>
                </a:solidFill>
              </a:rPr>
              <a:t>Nachweis</a:t>
            </a:r>
          </a:p>
        </p:txBody>
      </p:sp>
      <p:pic>
        <p:nvPicPr>
          <p:cNvPr id="29700" name="Picture 7" descr="rathaus_a420"/>
          <p:cNvPicPr>
            <a:picLocks noChangeAspect="1" noChangeArrowheads="1"/>
          </p:cNvPicPr>
          <p:nvPr/>
        </p:nvPicPr>
        <p:blipFill>
          <a:blip r:embed="rId4"/>
          <a:srcRect/>
          <a:stretch>
            <a:fillRect/>
          </a:stretch>
        </p:blipFill>
        <p:spPr bwMode="auto">
          <a:xfrm>
            <a:off x="2484438" y="4292600"/>
            <a:ext cx="4175125" cy="23352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6"/>
          <p:cNvPicPr>
            <a:picLocks noChangeAspect="1" noChangeArrowheads="1"/>
          </p:cNvPicPr>
          <p:nvPr/>
        </p:nvPicPr>
        <p:blipFill>
          <a:blip r:embed="rId3"/>
          <a:srcRect/>
          <a:stretch>
            <a:fillRect/>
          </a:stretch>
        </p:blipFill>
        <p:spPr bwMode="auto">
          <a:xfrm>
            <a:off x="250825" y="549275"/>
            <a:ext cx="1441450" cy="415925"/>
          </a:xfrm>
          <a:prstGeom prst="rect">
            <a:avLst/>
          </a:prstGeom>
          <a:noFill/>
          <a:ln w="9525">
            <a:noFill/>
            <a:miter lim="800000"/>
            <a:headEnd/>
            <a:tailEnd/>
          </a:ln>
        </p:spPr>
      </p:pic>
      <p:sp>
        <p:nvSpPr>
          <p:cNvPr id="31746" name="Text Box 3"/>
          <p:cNvSpPr txBox="1">
            <a:spLocks noChangeArrowheads="1"/>
          </p:cNvSpPr>
          <p:nvPr/>
        </p:nvSpPr>
        <p:spPr bwMode="auto">
          <a:xfrm>
            <a:off x="1042988" y="1341438"/>
            <a:ext cx="7777162" cy="4214812"/>
          </a:xfrm>
          <a:prstGeom prst="rect">
            <a:avLst/>
          </a:prstGeom>
          <a:noFill/>
          <a:ln w="9525">
            <a:noFill/>
            <a:miter lim="800000"/>
            <a:headEnd/>
            <a:tailEnd/>
          </a:ln>
        </p:spPr>
        <p:txBody>
          <a:bodyPr>
            <a:spAutoFit/>
          </a:bodyPr>
          <a:lstStyle/>
          <a:p>
            <a:pPr>
              <a:spcBef>
                <a:spcPct val="50000"/>
              </a:spcBef>
              <a:buFontTx/>
              <a:buChar char="•"/>
            </a:pPr>
            <a:r>
              <a:rPr lang="de-DE"/>
              <a:t>  Rechtsrahmen für öffentliche Archive, Bibliotheken, Museen sowie Einrichtungen des Film- und Tonerbes wird gebündelt in den neuen § 60e und § 60f UrhG.</a:t>
            </a:r>
          </a:p>
          <a:p>
            <a:pPr>
              <a:spcBef>
                <a:spcPct val="50000"/>
              </a:spcBef>
              <a:buFontTx/>
              <a:buChar char="•"/>
            </a:pPr>
            <a:r>
              <a:rPr lang="de-DE"/>
              <a:t> Archivkopie ist jetzt auch möglich, wenn es sich nicht um die Kopie eines eigenen Werkstückes handelt. </a:t>
            </a:r>
          </a:p>
          <a:p>
            <a:pPr>
              <a:spcBef>
                <a:spcPct val="50000"/>
              </a:spcBef>
              <a:buFontTx/>
              <a:buChar char="•"/>
            </a:pPr>
            <a:r>
              <a:rPr lang="de-DE"/>
              <a:t> Öffentlich zugängliche  Gedächtnisinstitutionen, für die geregelte Schranken gelten, dürfen Werke aus ihren Beständen oder ihrer Ausstellung für eine ganze Reihe von Einsatzgebieten vervielfältigen oder auch von Dritten vervielfältigen lassen: für die Zugänglichmachung, die Indexierung, die Katalogisierung, die Erhaltung und Restaurierung. </a:t>
            </a:r>
          </a:p>
          <a:p>
            <a:pPr>
              <a:spcBef>
                <a:spcPct val="50000"/>
              </a:spcBef>
              <a:buFontTx/>
              <a:buChar char="•"/>
            </a:pPr>
            <a:r>
              <a:rPr lang="de-DE"/>
              <a:t> Öffentlich zugänglich meint nicht unbedingt für jedermann zugänglich.</a:t>
            </a:r>
          </a:p>
          <a:p>
            <a:pPr>
              <a:spcBef>
                <a:spcPct val="50000"/>
              </a:spcBef>
              <a:buFontTx/>
              <a:buChar char="•"/>
            </a:pPr>
            <a:r>
              <a:rPr lang="de-DE"/>
              <a:t> Die Institution darf keinen unmittelbaren oder mittelbaren kommerziellen Zweck verfolgen.</a:t>
            </a:r>
          </a:p>
        </p:txBody>
      </p:sp>
      <p:sp>
        <p:nvSpPr>
          <p:cNvPr id="31747" name="Rectangle 2"/>
          <p:cNvSpPr>
            <a:spLocks noChangeArrowheads="1"/>
          </p:cNvSpPr>
          <p:nvPr/>
        </p:nvSpPr>
        <p:spPr bwMode="auto">
          <a:xfrm>
            <a:off x="2555875" y="333375"/>
            <a:ext cx="4789488" cy="782638"/>
          </a:xfrm>
          <a:prstGeom prst="rect">
            <a:avLst/>
          </a:prstGeom>
          <a:noFill/>
          <a:ln w="9525">
            <a:noFill/>
            <a:miter lim="800000"/>
            <a:headEnd/>
            <a:tailEnd/>
          </a:ln>
        </p:spPr>
        <p:txBody>
          <a:bodyPr anchor="ctr"/>
          <a:lstStyle/>
          <a:p>
            <a:pPr algn="ctr"/>
            <a:r>
              <a:rPr lang="de-DE" altLang="de-DE" sz="3200" b="1">
                <a:solidFill>
                  <a:srgbClr val="FF5050"/>
                </a:solidFill>
              </a:rPr>
              <a:t>Neuerungen</a:t>
            </a:r>
          </a:p>
        </p:txBody>
      </p:sp>
      <p:sp>
        <p:nvSpPr>
          <p:cNvPr id="31748" name="Text Box 5"/>
          <p:cNvSpPr txBox="1">
            <a:spLocks noChangeArrowheads="1"/>
          </p:cNvSpPr>
          <p:nvPr/>
        </p:nvSpPr>
        <p:spPr bwMode="auto">
          <a:xfrm>
            <a:off x="684213" y="5805488"/>
            <a:ext cx="8108950" cy="641350"/>
          </a:xfrm>
          <a:prstGeom prst="rect">
            <a:avLst/>
          </a:prstGeom>
          <a:noFill/>
          <a:ln w="9525">
            <a:noFill/>
            <a:miter lim="800000"/>
            <a:headEnd/>
            <a:tailEnd/>
          </a:ln>
        </p:spPr>
        <p:txBody>
          <a:bodyPr wrap="none">
            <a:spAutoFit/>
          </a:bodyPr>
          <a:lstStyle/>
          <a:p>
            <a:r>
              <a:rPr lang="de-DE"/>
              <a:t>Quelle: </a:t>
            </a:r>
            <a:r>
              <a:rPr lang="de-DE">
                <a:hlinkClick r:id="rId4"/>
              </a:rPr>
              <a:t>https://irights.info/wp-content/uploads/2017/12/</a:t>
            </a:r>
          </a:p>
          <a:p>
            <a:r>
              <a:rPr lang="de-DE">
                <a:hlinkClick r:id="rId4"/>
              </a:rPr>
              <a:t>Handreichung_Recht_Digitalisierung-Gedaechtnisinstitutionen-4-Aufl-2017.pdf</a:t>
            </a:r>
            <a:endParaRPr lang="de-DE"/>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6"/>
          <p:cNvPicPr>
            <a:picLocks noChangeAspect="1" noChangeArrowheads="1"/>
          </p:cNvPicPr>
          <p:nvPr/>
        </p:nvPicPr>
        <p:blipFill>
          <a:blip r:embed="rId3"/>
          <a:srcRect/>
          <a:stretch>
            <a:fillRect/>
          </a:stretch>
        </p:blipFill>
        <p:spPr bwMode="auto">
          <a:xfrm>
            <a:off x="250825" y="549275"/>
            <a:ext cx="1441450" cy="415925"/>
          </a:xfrm>
          <a:prstGeom prst="rect">
            <a:avLst/>
          </a:prstGeom>
          <a:noFill/>
          <a:ln w="9525">
            <a:noFill/>
            <a:miter lim="800000"/>
            <a:headEnd/>
            <a:tailEnd/>
          </a:ln>
        </p:spPr>
      </p:pic>
      <p:sp>
        <p:nvSpPr>
          <p:cNvPr id="33794" name="Text Box 3"/>
          <p:cNvSpPr txBox="1">
            <a:spLocks noChangeArrowheads="1"/>
          </p:cNvSpPr>
          <p:nvPr/>
        </p:nvSpPr>
        <p:spPr bwMode="auto">
          <a:xfrm>
            <a:off x="1116013" y="1700213"/>
            <a:ext cx="7777162" cy="4291012"/>
          </a:xfrm>
          <a:prstGeom prst="rect">
            <a:avLst/>
          </a:prstGeom>
          <a:noFill/>
          <a:ln w="9525">
            <a:noFill/>
            <a:miter lim="800000"/>
            <a:headEnd/>
            <a:tailEnd/>
          </a:ln>
        </p:spPr>
        <p:txBody>
          <a:bodyPr>
            <a:spAutoFit/>
          </a:bodyPr>
          <a:lstStyle/>
          <a:p>
            <a:pPr>
              <a:spcBef>
                <a:spcPct val="50000"/>
              </a:spcBef>
              <a:buFontTx/>
              <a:buChar char="•"/>
            </a:pPr>
            <a:r>
              <a:rPr lang="de-DE" sz="2400"/>
              <a:t> Bisherige Nutzungsbedingungen / Geschäftsbedingungen unter der Perspektive der veränderten rechtlichen Bestimmungen überprüfen und anpassen.</a:t>
            </a:r>
          </a:p>
          <a:p>
            <a:pPr>
              <a:spcBef>
                <a:spcPct val="50000"/>
              </a:spcBef>
              <a:buFontTx/>
              <a:buChar char="•"/>
            </a:pPr>
            <a:r>
              <a:rPr lang="de-DE" sz="2400"/>
              <a:t> Rechte Dritter müssen weiterhin eingeholt werden.</a:t>
            </a:r>
          </a:p>
          <a:p>
            <a:pPr>
              <a:spcBef>
                <a:spcPct val="50000"/>
              </a:spcBef>
              <a:buFontTx/>
              <a:buChar char="•"/>
            </a:pPr>
            <a:r>
              <a:rPr lang="de-DE" sz="2400"/>
              <a:t> Fernleihen und Kopienverleih sind jetzt auch per E-Mail möglich.</a:t>
            </a:r>
          </a:p>
          <a:p>
            <a:pPr>
              <a:spcBef>
                <a:spcPct val="50000"/>
              </a:spcBef>
              <a:buFontTx/>
              <a:buChar char="•"/>
            </a:pPr>
            <a:r>
              <a:rPr lang="de-DE" sz="2400"/>
              <a:t> Belegexemplare werden weiterhin erbeten und mit Einverständnis der Autoren/innen im Bibliotheksbestand nachgewiesen und zugänglich gemacht.</a:t>
            </a:r>
          </a:p>
        </p:txBody>
      </p:sp>
      <p:sp>
        <p:nvSpPr>
          <p:cNvPr id="33795" name="Rectangle 2"/>
          <p:cNvSpPr>
            <a:spLocks noChangeArrowheads="1"/>
          </p:cNvSpPr>
          <p:nvPr/>
        </p:nvSpPr>
        <p:spPr bwMode="auto">
          <a:xfrm>
            <a:off x="2555875" y="549275"/>
            <a:ext cx="4789488" cy="782638"/>
          </a:xfrm>
          <a:prstGeom prst="rect">
            <a:avLst/>
          </a:prstGeom>
          <a:noFill/>
          <a:ln w="9525">
            <a:noFill/>
            <a:miter lim="800000"/>
            <a:headEnd/>
            <a:tailEnd/>
          </a:ln>
        </p:spPr>
        <p:txBody>
          <a:bodyPr anchor="ctr"/>
          <a:lstStyle/>
          <a:p>
            <a:pPr algn="ctr"/>
            <a:r>
              <a:rPr lang="de-DE" altLang="de-DE" sz="3200" b="1">
                <a:solidFill>
                  <a:srgbClr val="FF5050"/>
                </a:solidFill>
              </a:rPr>
              <a:t>Und nun?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ußzeilenplatzhalter 3"/>
          <p:cNvSpPr txBox="1">
            <a:spLocks noGrp="1"/>
          </p:cNvSpPr>
          <p:nvPr/>
        </p:nvSpPr>
        <p:spPr bwMode="auto">
          <a:xfrm>
            <a:off x="971550" y="6308725"/>
            <a:ext cx="7021513" cy="296863"/>
          </a:xfrm>
          <a:prstGeom prst="rect">
            <a:avLst/>
          </a:prstGeom>
          <a:noFill/>
          <a:ln w="9525">
            <a:noFill/>
            <a:miter lim="800000"/>
            <a:headEnd/>
            <a:tailEnd/>
          </a:ln>
        </p:spPr>
        <p:txBody>
          <a:bodyPr/>
          <a:lstStyle/>
          <a:p>
            <a:pPr algn="ctr"/>
            <a:endParaRPr lang="de-DE" altLang="de-DE" sz="1200" b="1"/>
          </a:p>
        </p:txBody>
      </p:sp>
      <p:pic>
        <p:nvPicPr>
          <p:cNvPr id="35842" name="Picture 2"/>
          <p:cNvPicPr>
            <a:picLocks noChangeAspect="1" noChangeArrowheads="1"/>
          </p:cNvPicPr>
          <p:nvPr/>
        </p:nvPicPr>
        <p:blipFill>
          <a:blip r:embed="rId3"/>
          <a:srcRect b="8006"/>
          <a:stretch>
            <a:fillRect/>
          </a:stretch>
        </p:blipFill>
        <p:spPr bwMode="auto">
          <a:xfrm>
            <a:off x="1331913" y="1125538"/>
            <a:ext cx="6480175" cy="4467225"/>
          </a:xfrm>
          <a:prstGeom prst="rect">
            <a:avLst/>
          </a:prstGeom>
          <a:noFill/>
          <a:ln w="9525">
            <a:noFill/>
            <a:miter lim="800000"/>
            <a:headEnd/>
            <a:tailEnd/>
          </a:ln>
        </p:spPr>
      </p:pic>
      <p:sp>
        <p:nvSpPr>
          <p:cNvPr id="35843" name="Text Box 3"/>
          <p:cNvSpPr txBox="1">
            <a:spLocks noChangeArrowheads="1"/>
          </p:cNvSpPr>
          <p:nvPr/>
        </p:nvSpPr>
        <p:spPr bwMode="auto">
          <a:xfrm>
            <a:off x="2051050" y="2781300"/>
            <a:ext cx="5040313" cy="1190625"/>
          </a:xfrm>
          <a:prstGeom prst="rect">
            <a:avLst/>
          </a:prstGeom>
          <a:noFill/>
          <a:ln w="9525">
            <a:noFill/>
            <a:miter lim="800000"/>
            <a:headEnd/>
            <a:tailEnd/>
          </a:ln>
        </p:spPr>
        <p:txBody>
          <a:bodyPr>
            <a:spAutoFit/>
          </a:bodyPr>
          <a:lstStyle/>
          <a:p>
            <a:r>
              <a:rPr lang="de-DE" altLang="de-DE" b="1">
                <a:solidFill>
                  <a:srgbClr val="FFFFFF"/>
                </a:solidFill>
              </a:rPr>
              <a:t>Kontakt: </a:t>
            </a:r>
          </a:p>
          <a:p>
            <a:r>
              <a:rPr lang="de-DE" altLang="de-DE" b="1">
                <a:solidFill>
                  <a:srgbClr val="FFFFFF"/>
                </a:solidFill>
              </a:rPr>
              <a:t>Margret Schild, </a:t>
            </a:r>
          </a:p>
          <a:p>
            <a:r>
              <a:rPr lang="de-DE" altLang="de-DE" b="1">
                <a:solidFill>
                  <a:srgbClr val="FFFFFF"/>
                </a:solidFill>
              </a:rPr>
              <a:t>Theatermuseum Düsseldorf</a:t>
            </a:r>
          </a:p>
          <a:p>
            <a:r>
              <a:rPr lang="de-DE" altLang="de-DE" b="1">
                <a:solidFill>
                  <a:srgbClr val="FFFFFF"/>
                </a:solidFill>
              </a:rPr>
              <a:t>E-Mail: margret.schild@duesseldorf.de</a:t>
            </a:r>
          </a:p>
        </p:txBody>
      </p:sp>
      <p:sp>
        <p:nvSpPr>
          <p:cNvPr id="35844" name="Fußzeilenplatzhalter 3"/>
          <p:cNvSpPr txBox="1">
            <a:spLocks noGrp="1"/>
          </p:cNvSpPr>
          <p:nvPr/>
        </p:nvSpPr>
        <p:spPr bwMode="auto">
          <a:xfrm>
            <a:off x="0" y="6129338"/>
            <a:ext cx="9144000" cy="476250"/>
          </a:xfrm>
          <a:prstGeom prst="rect">
            <a:avLst/>
          </a:prstGeom>
          <a:noFill/>
          <a:ln w="9525">
            <a:noFill/>
            <a:miter lim="800000"/>
            <a:headEnd/>
            <a:tailEnd/>
          </a:ln>
        </p:spPr>
        <p:txBody>
          <a:bodyPr/>
          <a:lstStyle/>
          <a:p>
            <a:pPr algn="ctr"/>
            <a:endParaRPr lang="de-DE" altLang="de-DE" sz="1200" b="1"/>
          </a:p>
        </p:txBody>
      </p:sp>
      <p:pic>
        <p:nvPicPr>
          <p:cNvPr id="35845" name="Picture 16"/>
          <p:cNvPicPr>
            <a:picLocks noChangeAspect="1" noChangeArrowheads="1"/>
          </p:cNvPicPr>
          <p:nvPr/>
        </p:nvPicPr>
        <p:blipFill>
          <a:blip r:embed="rId4"/>
          <a:srcRect/>
          <a:stretch>
            <a:fillRect/>
          </a:stretch>
        </p:blipFill>
        <p:spPr bwMode="auto">
          <a:xfrm>
            <a:off x="250825" y="549275"/>
            <a:ext cx="1441450" cy="415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4213" y="981075"/>
            <a:ext cx="7772400" cy="1470025"/>
          </a:xfrm>
        </p:spPr>
        <p:txBody>
          <a:bodyPr rtlCol="0">
            <a:normAutofit fontScale="90000"/>
          </a:bodyPr>
          <a:lstStyle/>
          <a:p>
            <a:pPr eaLnBrk="1" fontAlgn="auto" hangingPunct="1">
              <a:spcAft>
                <a:spcPts val="0"/>
              </a:spcAft>
              <a:defRPr/>
            </a:pPr>
            <a:r>
              <a:rPr lang="de-DE" b="1" dirty="0" smtClean="0"/>
              <a:t>Die Abschlussarbeiten des Fachbereichs Restaurierung an der HfBK Dresden</a:t>
            </a:r>
            <a:endParaRPr lang="de-DE" b="1" dirty="0"/>
          </a:p>
        </p:txBody>
      </p:sp>
      <p:sp>
        <p:nvSpPr>
          <p:cNvPr id="3" name="Untertitel 2"/>
          <p:cNvSpPr>
            <a:spLocks noGrp="1"/>
          </p:cNvSpPr>
          <p:nvPr>
            <p:ph type="subTitle" idx="1"/>
          </p:nvPr>
        </p:nvSpPr>
        <p:spPr>
          <a:xfrm>
            <a:off x="1371600" y="3068638"/>
            <a:ext cx="6400800" cy="2570162"/>
          </a:xfrm>
        </p:spPr>
        <p:txBody>
          <a:bodyPr rtlCol="0">
            <a:normAutofit fontScale="92500" lnSpcReduction="20000"/>
          </a:bodyPr>
          <a:lstStyle/>
          <a:p>
            <a:pPr eaLnBrk="1" fontAlgn="auto" hangingPunct="1">
              <a:spcAft>
                <a:spcPts val="0"/>
              </a:spcAft>
              <a:buFont typeface="Arial" panose="020B0604020202020204" pitchFamily="34" charset="0"/>
              <a:buNone/>
              <a:defRPr/>
            </a:pPr>
            <a:r>
              <a:rPr lang="de-DE" dirty="0" smtClean="0"/>
              <a:t>Wie geht die Bibliothek mit diesen um?</a:t>
            </a:r>
          </a:p>
          <a:p>
            <a:pPr eaLnBrk="1" fontAlgn="auto" hangingPunct="1">
              <a:spcAft>
                <a:spcPts val="0"/>
              </a:spcAft>
              <a:buFont typeface="Arial" panose="020B0604020202020204" pitchFamily="34" charset="0"/>
              <a:buNone/>
              <a:defRPr/>
            </a:pPr>
            <a:endParaRPr lang="de-DE" dirty="0" smtClean="0"/>
          </a:p>
          <a:p>
            <a:pPr eaLnBrk="1" fontAlgn="auto" hangingPunct="1">
              <a:spcAft>
                <a:spcPts val="0"/>
              </a:spcAft>
              <a:buFont typeface="Arial" panose="020B0604020202020204" pitchFamily="34" charset="0"/>
              <a:buNone/>
              <a:defRPr/>
            </a:pPr>
            <a:r>
              <a:rPr lang="de-DE" sz="2200" dirty="0" smtClean="0"/>
              <a:t>Referentin: Barbara Lenk</a:t>
            </a:r>
          </a:p>
          <a:p>
            <a:pPr eaLnBrk="1" fontAlgn="auto" hangingPunct="1">
              <a:spcAft>
                <a:spcPts val="0"/>
              </a:spcAft>
              <a:buFont typeface="Arial" panose="020B0604020202020204" pitchFamily="34" charset="0"/>
              <a:buNone/>
              <a:defRPr/>
            </a:pPr>
            <a:r>
              <a:rPr lang="de-DE" sz="1800" dirty="0" smtClean="0"/>
              <a:t>Bibliothek der Hochschule für Bildende Künste Dresden</a:t>
            </a:r>
          </a:p>
          <a:p>
            <a:pPr eaLnBrk="1" fontAlgn="auto" hangingPunct="1">
              <a:spcAft>
                <a:spcPts val="0"/>
              </a:spcAft>
              <a:buFont typeface="Arial" panose="020B0604020202020204" pitchFamily="34" charset="0"/>
              <a:buNone/>
              <a:defRPr/>
            </a:pPr>
            <a:endParaRPr lang="de-DE" sz="1800" dirty="0"/>
          </a:p>
          <a:p>
            <a:pPr eaLnBrk="1" fontAlgn="auto" hangingPunct="1">
              <a:spcAft>
                <a:spcPts val="0"/>
              </a:spcAft>
              <a:buFont typeface="Arial" panose="020B0604020202020204" pitchFamily="34" charset="0"/>
              <a:buNone/>
              <a:defRPr/>
            </a:pPr>
            <a:r>
              <a:rPr lang="de-DE" sz="1800" dirty="0" smtClean="0"/>
              <a:t>Sitzung der AKMB, 107. Bibliothekartag, 14.06.2018</a:t>
            </a:r>
            <a:endParaRPr lang="de-DE" sz="1800" dirty="0"/>
          </a:p>
        </p:txBody>
      </p:sp>
      <p:pic>
        <p:nvPicPr>
          <p:cNvPr id="15363" name="Grafik 4"/>
          <p:cNvPicPr>
            <a:picLocks noChangeAspect="1"/>
          </p:cNvPicPr>
          <p:nvPr/>
        </p:nvPicPr>
        <p:blipFill>
          <a:blip r:embed="rId2"/>
          <a:srcRect/>
          <a:stretch>
            <a:fillRect/>
          </a:stretch>
        </p:blipFill>
        <p:spPr bwMode="auto">
          <a:xfrm>
            <a:off x="7667625" y="3854450"/>
            <a:ext cx="1116013" cy="1439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rtlCol="0">
            <a:normAutofit/>
          </a:bodyPr>
          <a:lstStyle/>
          <a:p>
            <a:pPr eaLnBrk="1" fontAlgn="auto" hangingPunct="1">
              <a:spcAft>
                <a:spcPts val="0"/>
              </a:spcAft>
              <a:defRPr/>
            </a:pPr>
            <a:r>
              <a:rPr lang="de-DE" b="1" dirty="0" smtClean="0"/>
              <a:t>Gliederung</a:t>
            </a:r>
            <a:endParaRPr lang="de-DE" b="1" dirty="0"/>
          </a:p>
        </p:txBody>
      </p:sp>
      <p:sp>
        <p:nvSpPr>
          <p:cNvPr id="5" name="Inhaltsplatzhalter 4"/>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endParaRPr lang="de-DE" dirty="0" smtClean="0"/>
          </a:p>
          <a:p>
            <a:pPr marL="0" indent="0" eaLnBrk="1" fontAlgn="auto" hangingPunct="1">
              <a:spcAft>
                <a:spcPts val="0"/>
              </a:spcAft>
              <a:buFont typeface="Arial" panose="020B0604020202020204" pitchFamily="34" charset="0"/>
              <a:buNone/>
              <a:defRPr/>
            </a:pPr>
            <a:endParaRPr lang="de-DE" dirty="0" smtClean="0"/>
          </a:p>
          <a:p>
            <a:pPr marL="514350" indent="-514350" eaLnBrk="1" fontAlgn="auto" hangingPunct="1">
              <a:spcAft>
                <a:spcPts val="0"/>
              </a:spcAft>
              <a:buFont typeface="+mj-lt"/>
              <a:buAutoNum type="arabicParenR"/>
              <a:defRPr/>
            </a:pPr>
            <a:r>
              <a:rPr lang="de-DE" dirty="0" smtClean="0"/>
              <a:t>Die Abschlussarbeiten</a:t>
            </a:r>
          </a:p>
          <a:p>
            <a:pPr marL="0" indent="0" eaLnBrk="1" fontAlgn="auto" hangingPunct="1">
              <a:spcAft>
                <a:spcPts val="0"/>
              </a:spcAft>
              <a:buFont typeface="Arial" panose="020B0604020202020204" pitchFamily="34" charset="0"/>
              <a:buNone/>
              <a:defRPr/>
            </a:pPr>
            <a:r>
              <a:rPr lang="de-DE" dirty="0" smtClean="0"/>
              <a:t>	</a:t>
            </a:r>
            <a:endParaRPr lang="de-DE" dirty="0"/>
          </a:p>
          <a:p>
            <a:pPr marL="514350" indent="-514350" eaLnBrk="1" fontAlgn="auto" hangingPunct="1">
              <a:spcAft>
                <a:spcPts val="0"/>
              </a:spcAft>
              <a:buFont typeface="+mj-lt"/>
              <a:buAutoNum type="arabicParenR" startAt="2"/>
              <a:defRPr/>
            </a:pPr>
            <a:r>
              <a:rPr lang="de-DE" dirty="0" smtClean="0"/>
              <a:t>Regelungen in der Bibliothek</a:t>
            </a:r>
          </a:p>
          <a:p>
            <a:pPr marL="0" indent="0" eaLnBrk="1" fontAlgn="auto" hangingPunct="1">
              <a:spcAft>
                <a:spcPts val="0"/>
              </a:spcAft>
              <a:buFont typeface="Arial" panose="020B0604020202020204" pitchFamily="34" charset="0"/>
              <a:buNone/>
              <a:defRPr/>
            </a:pPr>
            <a:endParaRPr lang="de-DE" dirty="0"/>
          </a:p>
        </p:txBody>
      </p:sp>
      <p:sp>
        <p:nvSpPr>
          <p:cNvPr id="6" name="Fußzeilenplatzhalter 5"/>
          <p:cNvSpPr>
            <a:spLocks noGrp="1"/>
          </p:cNvSpPr>
          <p:nvPr>
            <p:ph type="ftr" sz="quarter" idx="11"/>
          </p:nvPr>
        </p:nvSpPr>
        <p:spPr>
          <a:xfrm>
            <a:off x="3124200" y="6356350"/>
            <a:ext cx="4471988" cy="365125"/>
          </a:xfrm>
        </p:spPr>
        <p:txBody>
          <a:bodyPr/>
          <a:lstStyle/>
          <a:p>
            <a:pPr>
              <a:defRPr/>
            </a:pPr>
            <a:r>
              <a:rPr lang="de-DE"/>
              <a:t>Barbara Lenk, Sitzung der AKMB Bibliothekartag 2018</a:t>
            </a:r>
            <a:endParaRPr lang="de-DE" dirty="0"/>
          </a:p>
        </p:txBody>
      </p:sp>
      <p:sp>
        <p:nvSpPr>
          <p:cNvPr id="7" name="Foliennummernplatzhalter 6"/>
          <p:cNvSpPr>
            <a:spLocks noGrp="1"/>
          </p:cNvSpPr>
          <p:nvPr>
            <p:ph type="sldNum" sz="quarter" idx="12"/>
          </p:nvPr>
        </p:nvSpPr>
        <p:spPr/>
        <p:txBody>
          <a:bodyPr/>
          <a:lstStyle/>
          <a:p>
            <a:pPr>
              <a:defRPr/>
            </a:pPr>
            <a:fld id="{CBFF35AB-CC96-45AF-979C-1C715F95E1F5}" type="slidenum">
              <a:rPr lang="de-DE"/>
              <a:pPr>
                <a:defRPr/>
              </a:pPr>
              <a:t>3</a:t>
            </a:fld>
            <a:endParaRPr lang="de-DE" dirty="0"/>
          </a:p>
        </p:txBody>
      </p:sp>
      <p:sp>
        <p:nvSpPr>
          <p:cNvPr id="8" name="Datumsplatzhalter 7"/>
          <p:cNvSpPr>
            <a:spLocks noGrp="1"/>
          </p:cNvSpPr>
          <p:nvPr>
            <p:ph type="dt" sz="quarter" idx="10"/>
          </p:nvPr>
        </p:nvSpPr>
        <p:spPr/>
        <p:txBody>
          <a:bodyPr/>
          <a:lstStyle/>
          <a:p>
            <a:pPr>
              <a:defRPr/>
            </a:pPr>
            <a:fld id="{2D1C8F27-1EEC-4CCE-8315-07AA6B71E018}" type="datetime1">
              <a:rPr lang="de-DE"/>
              <a:pPr>
                <a:defRPr/>
              </a:pPr>
              <a:t>13.07.2018</a:t>
            </a:fld>
            <a:endParaRPr lang="de-DE"/>
          </a:p>
        </p:txBody>
      </p:sp>
      <p:pic>
        <p:nvPicPr>
          <p:cNvPr id="16390" name="Grafik 2"/>
          <p:cNvPicPr>
            <a:picLocks noChangeAspect="1"/>
          </p:cNvPicPr>
          <p:nvPr/>
        </p:nvPicPr>
        <p:blipFill>
          <a:blip r:embed="rId2"/>
          <a:srcRect/>
          <a:stretch>
            <a:fillRect/>
          </a:stretch>
        </p:blipFill>
        <p:spPr bwMode="auto">
          <a:xfrm>
            <a:off x="6659563" y="2708275"/>
            <a:ext cx="2073275" cy="2765425"/>
          </a:xfrm>
          <a:prstGeom prst="rect">
            <a:avLst/>
          </a:prstGeom>
          <a:noFill/>
          <a:ln w="9525">
            <a:noFill/>
            <a:miter lim="800000"/>
            <a:headEnd/>
            <a:tailEnd/>
          </a:ln>
        </p:spPr>
      </p:pic>
      <p:sp>
        <p:nvSpPr>
          <p:cNvPr id="16391" name="Textfeld 8"/>
          <p:cNvSpPr txBox="1">
            <a:spLocks noChangeArrowheads="1"/>
          </p:cNvSpPr>
          <p:nvPr/>
        </p:nvSpPr>
        <p:spPr bwMode="auto">
          <a:xfrm>
            <a:off x="6659563" y="5548313"/>
            <a:ext cx="2233612" cy="277812"/>
          </a:xfrm>
          <a:prstGeom prst="rect">
            <a:avLst/>
          </a:prstGeom>
          <a:noFill/>
          <a:ln w="9525">
            <a:noFill/>
            <a:miter lim="800000"/>
            <a:headEnd/>
            <a:tailEnd/>
          </a:ln>
        </p:spPr>
        <p:txBody>
          <a:bodyPr>
            <a:spAutoFit/>
          </a:bodyPr>
          <a:lstStyle/>
          <a:p>
            <a:r>
              <a:rPr lang="de-DE" sz="1200"/>
              <a:t>Foto: Lenk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rtlCol="0">
            <a:normAutofit/>
          </a:bodyPr>
          <a:lstStyle/>
          <a:p>
            <a:pPr eaLnBrk="1" fontAlgn="auto" hangingPunct="1">
              <a:spcAft>
                <a:spcPts val="0"/>
              </a:spcAft>
              <a:defRPr/>
            </a:pPr>
            <a:r>
              <a:rPr lang="de-DE" b="1" dirty="0" smtClean="0"/>
              <a:t>Die Abschlussarbeiten I</a:t>
            </a:r>
            <a:endParaRPr lang="de-DE" b="1" dirty="0"/>
          </a:p>
        </p:txBody>
      </p:sp>
      <p:sp>
        <p:nvSpPr>
          <p:cNvPr id="17410" name="Inhaltsplatzhalter 2"/>
          <p:cNvSpPr>
            <a:spLocks noGrp="1"/>
          </p:cNvSpPr>
          <p:nvPr>
            <p:ph idx="1"/>
          </p:nvPr>
        </p:nvSpPr>
        <p:spPr/>
        <p:txBody>
          <a:bodyPr/>
          <a:lstStyle/>
          <a:p>
            <a:pPr marL="0" indent="0" eaLnBrk="1" hangingPunct="1">
              <a:buFont typeface="Arial" charset="0"/>
              <a:buNone/>
            </a:pPr>
            <a:endParaRPr lang="de-DE" smtClean="0"/>
          </a:p>
          <a:p>
            <a:pPr marL="0" indent="0" eaLnBrk="1" hangingPunct="1">
              <a:buFont typeface="Arial" charset="0"/>
              <a:buNone/>
            </a:pPr>
            <a:r>
              <a:rPr lang="de-DE" smtClean="0"/>
              <a:t>- Abschlussarbeiten = Seminararbeiten und Diplomarbeiten</a:t>
            </a:r>
          </a:p>
          <a:p>
            <a:pPr marL="0" indent="0" eaLnBrk="1" hangingPunct="1">
              <a:buFont typeface="Arial" charset="0"/>
              <a:buNone/>
            </a:pPr>
            <a:endParaRPr lang="de-DE" smtClean="0"/>
          </a:p>
          <a:p>
            <a:pPr marL="0" indent="0" eaLnBrk="1" hangingPunct="1">
              <a:buFont typeface="Arial" charset="0"/>
              <a:buNone/>
            </a:pPr>
            <a:r>
              <a:rPr lang="de-DE" smtClean="0"/>
              <a:t>- Urheberrecht: Verfasser der Abschlussarbeiten (die Studierenden)</a:t>
            </a:r>
          </a:p>
        </p:txBody>
      </p:sp>
      <p:sp>
        <p:nvSpPr>
          <p:cNvPr id="4" name="Datumsplatzhalter 3"/>
          <p:cNvSpPr>
            <a:spLocks noGrp="1"/>
          </p:cNvSpPr>
          <p:nvPr>
            <p:ph type="dt" sz="quarter" idx="10"/>
          </p:nvPr>
        </p:nvSpPr>
        <p:spPr/>
        <p:txBody>
          <a:bodyPr/>
          <a:lstStyle/>
          <a:p>
            <a:pPr>
              <a:defRPr/>
            </a:pPr>
            <a:fld id="{1FEEC2BB-0969-4579-9C55-CB6783A41DD4}" type="datetime1">
              <a:rPr lang="de-DE"/>
              <a:pPr>
                <a:defRPr/>
              </a:pPr>
              <a:t>13.07.2018</a:t>
            </a:fld>
            <a:endParaRPr lang="de-DE"/>
          </a:p>
        </p:txBody>
      </p:sp>
      <p:sp>
        <p:nvSpPr>
          <p:cNvPr id="5" name="Fußzeilenplatzhalter 4"/>
          <p:cNvSpPr>
            <a:spLocks noGrp="1"/>
          </p:cNvSpPr>
          <p:nvPr>
            <p:ph type="ftr" sz="quarter" idx="11"/>
          </p:nvPr>
        </p:nvSpPr>
        <p:spPr/>
        <p:txBody>
          <a:body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p>
            <a:pPr>
              <a:defRPr/>
            </a:pPr>
            <a:fld id="{C2572CB7-ADCB-40B2-BD7F-77CA8489D788}" type="slidenum">
              <a:rPr lang="de-DE"/>
              <a:pPr>
                <a:defRPr/>
              </a:pPr>
              <a:t>4</a:t>
            </a:fld>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rtlCol="0">
            <a:normAutofit/>
          </a:bodyPr>
          <a:lstStyle/>
          <a:p>
            <a:pPr eaLnBrk="1" fontAlgn="auto" hangingPunct="1">
              <a:spcAft>
                <a:spcPts val="0"/>
              </a:spcAft>
              <a:defRPr/>
            </a:pPr>
            <a:r>
              <a:rPr lang="de-DE" b="1" dirty="0" smtClean="0"/>
              <a:t>Die Abschlussarbeiten II</a:t>
            </a:r>
            <a:endParaRPr lang="de-DE" b="1" dirty="0"/>
          </a:p>
        </p:txBody>
      </p:sp>
      <p:sp>
        <p:nvSpPr>
          <p:cNvPr id="18434" name="Inhaltsplatzhalter 2"/>
          <p:cNvSpPr>
            <a:spLocks noGrp="1"/>
          </p:cNvSpPr>
          <p:nvPr>
            <p:ph idx="1"/>
          </p:nvPr>
        </p:nvSpPr>
        <p:spPr/>
        <p:txBody>
          <a:bodyPr/>
          <a:lstStyle/>
          <a:p>
            <a:pPr eaLnBrk="1" hangingPunct="1">
              <a:buFontTx/>
              <a:buChar char="-"/>
            </a:pPr>
            <a:r>
              <a:rPr lang="de-DE" smtClean="0"/>
              <a:t>Archivierung in der Bibliothek </a:t>
            </a:r>
            <a:r>
              <a:rPr lang="de-DE" smtClean="0">
                <a:sym typeface="Wingdings" pitchFamily="2" charset="2"/>
              </a:rPr>
              <a:t> Übergabeprotokoll vom Fachbereich</a:t>
            </a:r>
          </a:p>
          <a:p>
            <a:pPr eaLnBrk="1" hangingPunct="1">
              <a:buFontTx/>
              <a:buChar char="-"/>
            </a:pPr>
            <a:endParaRPr lang="de-DE" smtClean="0">
              <a:sym typeface="Wingdings" pitchFamily="2" charset="2"/>
            </a:endParaRPr>
          </a:p>
          <a:p>
            <a:pPr eaLnBrk="1" hangingPunct="1">
              <a:buFontTx/>
              <a:buChar char="-"/>
            </a:pPr>
            <a:r>
              <a:rPr lang="de-DE" smtClean="0">
                <a:sym typeface="Wingdings" pitchFamily="2" charset="2"/>
              </a:rPr>
              <a:t>2 Exemplare: Original und Kopie </a:t>
            </a:r>
          </a:p>
          <a:p>
            <a:pPr eaLnBrk="1" hangingPunct="1">
              <a:buFontTx/>
              <a:buChar char="-"/>
            </a:pPr>
            <a:endParaRPr lang="de-DE" smtClean="0">
              <a:sym typeface="Wingdings" pitchFamily="2" charset="2"/>
            </a:endParaRPr>
          </a:p>
          <a:p>
            <a:pPr eaLnBrk="1" hangingPunct="1">
              <a:buFontTx/>
              <a:buChar char="-"/>
            </a:pPr>
            <a:r>
              <a:rPr lang="de-DE" smtClean="0">
                <a:sym typeface="Wingdings" pitchFamily="2" charset="2"/>
              </a:rPr>
              <a:t>Arbeiten können für die Nutzung gesperrt sein  Publikationsvorhaben oder schlechte Note</a:t>
            </a:r>
            <a:endParaRPr lang="de-DE" smtClean="0"/>
          </a:p>
        </p:txBody>
      </p:sp>
      <p:sp>
        <p:nvSpPr>
          <p:cNvPr id="4" name="Datumsplatzhalter 3"/>
          <p:cNvSpPr>
            <a:spLocks noGrp="1"/>
          </p:cNvSpPr>
          <p:nvPr>
            <p:ph type="dt" sz="quarter" idx="10"/>
          </p:nvPr>
        </p:nvSpPr>
        <p:spPr/>
        <p:txBody>
          <a:bodyPr/>
          <a:lstStyle/>
          <a:p>
            <a:pPr>
              <a:defRPr/>
            </a:pPr>
            <a:fld id="{9971EDEE-DAA5-41FB-A0EE-F93CD998A01C}" type="datetime1">
              <a:rPr lang="de-DE"/>
              <a:pPr>
                <a:defRPr/>
              </a:pPr>
              <a:t>13.07.2018</a:t>
            </a:fld>
            <a:endParaRPr lang="de-DE"/>
          </a:p>
        </p:txBody>
      </p:sp>
      <p:sp>
        <p:nvSpPr>
          <p:cNvPr id="5" name="Fußzeilenplatzhalter 4"/>
          <p:cNvSpPr>
            <a:spLocks noGrp="1"/>
          </p:cNvSpPr>
          <p:nvPr>
            <p:ph type="ftr" sz="quarter" idx="11"/>
          </p:nvPr>
        </p:nvSpPr>
        <p:spPr/>
        <p:txBody>
          <a:body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p>
            <a:pPr>
              <a:defRPr/>
            </a:pPr>
            <a:fld id="{97759739-0EC7-4A33-88A2-1C9C74BCD658}" type="slidenum">
              <a:rPr lang="de-DE"/>
              <a:pPr>
                <a:defRPr/>
              </a:pPr>
              <a:t>5</a:t>
            </a:fld>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eaLnBrk="1" fontAlgn="auto" hangingPunct="1">
              <a:spcAft>
                <a:spcPts val="0"/>
              </a:spcAft>
              <a:defRPr/>
            </a:pPr>
            <a:r>
              <a:rPr lang="de-DE" b="1" dirty="0" smtClean="0"/>
              <a:t>Bibliothek I</a:t>
            </a:r>
            <a:endParaRPr lang="de-DE" b="1" dirty="0"/>
          </a:p>
        </p:txBody>
      </p:sp>
      <p:graphicFrame>
        <p:nvGraphicFramePr>
          <p:cNvPr id="7" name="Inhaltsplatzhalter 6"/>
          <p:cNvGraphicFramePr>
            <a:graphicFrameLocks noGrp="1"/>
          </p:cNvGraphicFramePr>
          <p:nvPr>
            <p:ph idx="1"/>
          </p:nvPr>
        </p:nvGraphicFramePr>
        <p:xfrm>
          <a:off x="323850" y="2924175"/>
          <a:ext cx="8229600" cy="1381760"/>
        </p:xfrm>
        <a:graphic>
          <a:graphicData uri="http://schemas.openxmlformats.org/drawingml/2006/table">
            <a:tbl>
              <a:tblPr firstRow="1" bandRow="1">
                <a:tableStyleId>{21E4AEA4-8DFA-4A89-87EB-49C32662AFE0}</a:tableStyleId>
              </a:tblPr>
              <a:tblGrid>
                <a:gridCol w="2743200"/>
                <a:gridCol w="2743200"/>
                <a:gridCol w="2743200"/>
              </a:tblGrid>
              <a:tr h="370840">
                <a:tc>
                  <a:txBody>
                    <a:bodyPr/>
                    <a:lstStyle/>
                    <a:p>
                      <a:endParaRPr lang="de-DE" dirty="0"/>
                    </a:p>
                  </a:txBody>
                  <a:tcPr/>
                </a:tc>
                <a:tc>
                  <a:txBody>
                    <a:bodyPr/>
                    <a:lstStyle/>
                    <a:p>
                      <a:r>
                        <a:rPr lang="de-DE" dirty="0" smtClean="0"/>
                        <a:t>Original</a:t>
                      </a:r>
                      <a:endParaRPr lang="de-DE" dirty="0"/>
                    </a:p>
                  </a:txBody>
                  <a:tcPr/>
                </a:tc>
                <a:tc>
                  <a:txBody>
                    <a:bodyPr/>
                    <a:lstStyle/>
                    <a:p>
                      <a:r>
                        <a:rPr lang="de-DE" dirty="0" smtClean="0"/>
                        <a:t>Kopie</a:t>
                      </a:r>
                      <a:endParaRPr lang="de-DE" dirty="0"/>
                    </a:p>
                  </a:txBody>
                  <a:tcPr/>
                </a:tc>
              </a:tr>
              <a:tr h="370840">
                <a:tc>
                  <a:txBody>
                    <a:bodyPr/>
                    <a:lstStyle/>
                    <a:p>
                      <a:r>
                        <a:rPr lang="de-DE" b="1" dirty="0" smtClean="0"/>
                        <a:t>Für die</a:t>
                      </a:r>
                      <a:r>
                        <a:rPr lang="de-DE" b="1" baseline="0" dirty="0" smtClean="0"/>
                        <a:t> Nutzung gesperrt</a:t>
                      </a:r>
                      <a:endParaRPr lang="de-DE" b="1" dirty="0"/>
                    </a:p>
                  </a:txBody>
                  <a:tcPr/>
                </a:tc>
                <a:tc>
                  <a:txBody>
                    <a:bodyPr/>
                    <a:lstStyle/>
                    <a:p>
                      <a:r>
                        <a:rPr lang="de-DE" dirty="0" smtClean="0"/>
                        <a:t>MAGAZIN</a:t>
                      </a:r>
                      <a:endParaRPr lang="de-DE" dirty="0"/>
                    </a:p>
                  </a:txBody>
                  <a:tcPr/>
                </a:tc>
                <a:tc>
                  <a:txBody>
                    <a:bodyPr/>
                    <a:lstStyle/>
                    <a:p>
                      <a:r>
                        <a:rPr lang="de-DE" dirty="0" smtClean="0"/>
                        <a:t>MAGAZIN</a:t>
                      </a:r>
                      <a:endParaRPr lang="de-DE" dirty="0"/>
                    </a:p>
                  </a:txBody>
                  <a:tcPr/>
                </a:tc>
              </a:tr>
              <a:tr h="370840">
                <a:tc>
                  <a:txBody>
                    <a:bodyPr/>
                    <a:lstStyle/>
                    <a:p>
                      <a:r>
                        <a:rPr lang="de-DE" dirty="0" smtClean="0"/>
                        <a:t>Keine Sperre</a:t>
                      </a:r>
                      <a:endParaRPr lang="de-DE" dirty="0"/>
                    </a:p>
                  </a:txBody>
                  <a:tcPr/>
                </a:tc>
                <a:tc>
                  <a:txBody>
                    <a:bodyPr/>
                    <a:lstStyle/>
                    <a:p>
                      <a:r>
                        <a:rPr lang="de-DE" dirty="0" smtClean="0"/>
                        <a:t>MAGAZIN</a:t>
                      </a:r>
                      <a:endParaRPr lang="de-DE" dirty="0"/>
                    </a:p>
                  </a:txBody>
                  <a:tcPr/>
                </a:tc>
                <a:tc>
                  <a:txBody>
                    <a:bodyPr/>
                    <a:lstStyle/>
                    <a:p>
                      <a:r>
                        <a:rPr lang="de-DE" dirty="0" smtClean="0"/>
                        <a:t>Freihand</a:t>
                      </a:r>
                    </a:p>
                  </a:txBody>
                  <a:tcPr/>
                </a:tc>
              </a:tr>
            </a:tbl>
          </a:graphicData>
        </a:graphic>
      </p:graphicFrame>
      <p:sp>
        <p:nvSpPr>
          <p:cNvPr id="4" name="Datumsplatzhalter 3"/>
          <p:cNvSpPr>
            <a:spLocks noGrp="1"/>
          </p:cNvSpPr>
          <p:nvPr>
            <p:ph type="dt" sz="quarter" idx="10"/>
          </p:nvPr>
        </p:nvSpPr>
        <p:spPr/>
        <p:txBody>
          <a:bodyPr/>
          <a:lstStyle/>
          <a:p>
            <a:pPr>
              <a:defRPr/>
            </a:pPr>
            <a:fld id="{2195DF40-FA63-4DBE-88E6-F9B8F4A2C0A4}" type="datetime1">
              <a:rPr lang="de-DE"/>
              <a:pPr>
                <a:defRPr/>
              </a:pPr>
              <a:t>13.07.2018</a:t>
            </a:fld>
            <a:endParaRPr lang="de-DE"/>
          </a:p>
        </p:txBody>
      </p:sp>
      <p:sp>
        <p:nvSpPr>
          <p:cNvPr id="5" name="Fußzeilenplatzhalter 4"/>
          <p:cNvSpPr>
            <a:spLocks noGrp="1"/>
          </p:cNvSpPr>
          <p:nvPr>
            <p:ph type="ftr" sz="quarter" idx="11"/>
          </p:nvPr>
        </p:nvSpPr>
        <p:spPr/>
        <p:txBody>
          <a:body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p>
            <a:pPr>
              <a:defRPr/>
            </a:pPr>
            <a:fld id="{ECDEAA14-6F37-47A6-94C3-26C4433AD376}" type="slidenum">
              <a:rPr lang="de-DE"/>
              <a:pPr>
                <a:defRPr/>
              </a:pPr>
              <a:t>6</a:t>
            </a:fld>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eaLnBrk="1" fontAlgn="auto" hangingPunct="1">
              <a:spcAft>
                <a:spcPts val="0"/>
              </a:spcAft>
              <a:defRPr/>
            </a:pPr>
            <a:r>
              <a:rPr lang="de-DE" b="1" dirty="0" smtClean="0"/>
              <a:t>Bibliothek II</a:t>
            </a:r>
            <a:endParaRPr lang="de-DE" b="1" dirty="0"/>
          </a:p>
        </p:txBody>
      </p:sp>
      <p:sp>
        <p:nvSpPr>
          <p:cNvPr id="3" name="Inhaltsplatzhalt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de-DE" b="1" dirty="0" smtClean="0"/>
              <a:t>Nutzungsmodalitäten</a:t>
            </a:r>
          </a:p>
          <a:p>
            <a:pPr marL="0" indent="0" eaLnBrk="1" fontAlgn="auto" hangingPunct="1">
              <a:spcAft>
                <a:spcPts val="0"/>
              </a:spcAft>
              <a:buFont typeface="Arial" panose="020B0604020202020204" pitchFamily="34" charset="0"/>
              <a:buNone/>
              <a:defRPr/>
            </a:pPr>
            <a:endParaRPr lang="de-DE" sz="2800" b="1" dirty="0" smtClean="0"/>
          </a:p>
          <a:p>
            <a:pPr eaLnBrk="1" fontAlgn="auto" hangingPunct="1">
              <a:spcAft>
                <a:spcPts val="0"/>
              </a:spcAft>
              <a:buFontTx/>
              <a:buChar char="-"/>
              <a:defRPr/>
            </a:pPr>
            <a:r>
              <a:rPr lang="de-DE" sz="2800" dirty="0" smtClean="0"/>
              <a:t>Originale sind nur durch Lehrende einsehbar</a:t>
            </a:r>
          </a:p>
          <a:p>
            <a:pPr eaLnBrk="1" fontAlgn="auto" hangingPunct="1">
              <a:spcAft>
                <a:spcPts val="0"/>
              </a:spcAft>
              <a:buFontTx/>
              <a:buChar char="-"/>
              <a:defRPr/>
            </a:pPr>
            <a:r>
              <a:rPr lang="de-DE" sz="2800" dirty="0" smtClean="0"/>
              <a:t>Ausleihe der Kopien nur an Hochschulangehörige </a:t>
            </a:r>
            <a:r>
              <a:rPr lang="de-DE" sz="2800" dirty="0" smtClean="0">
                <a:sym typeface="Wingdings" panose="05000000000000000000" pitchFamily="2" charset="2"/>
              </a:rPr>
              <a:t> Externe können diese einsehen (keine gesperrten Arbeiten)</a:t>
            </a:r>
          </a:p>
          <a:p>
            <a:pPr eaLnBrk="1" fontAlgn="auto" hangingPunct="1">
              <a:spcAft>
                <a:spcPts val="0"/>
              </a:spcAft>
              <a:buFontTx/>
              <a:buChar char="-"/>
              <a:defRPr/>
            </a:pPr>
            <a:r>
              <a:rPr lang="de-DE" sz="2800" dirty="0">
                <a:sym typeface="Wingdings" panose="05000000000000000000" pitchFamily="2" charset="2"/>
              </a:rPr>
              <a:t>f</a:t>
            </a:r>
            <a:r>
              <a:rPr lang="de-DE" sz="2800" dirty="0" smtClean="0">
                <a:sym typeface="Wingdings" panose="05000000000000000000" pitchFamily="2" charset="2"/>
              </a:rPr>
              <a:t>ür die Einsichtnahme in eine gesperrte Arbeit benötigen Studierende Unterschrift ihres Professors oder Dozenten</a:t>
            </a:r>
            <a:endParaRPr lang="de-DE" sz="2800" dirty="0"/>
          </a:p>
        </p:txBody>
      </p:sp>
      <p:sp>
        <p:nvSpPr>
          <p:cNvPr id="4" name="Datumsplatzhalter 3"/>
          <p:cNvSpPr>
            <a:spLocks noGrp="1"/>
          </p:cNvSpPr>
          <p:nvPr>
            <p:ph type="dt" sz="quarter" idx="10"/>
          </p:nvPr>
        </p:nvSpPr>
        <p:spPr/>
        <p:txBody>
          <a:bodyPr/>
          <a:lstStyle/>
          <a:p>
            <a:pPr>
              <a:defRPr/>
            </a:pPr>
            <a:fld id="{8016B139-A89B-4B6E-9A49-70D269699AF7}" type="datetime1">
              <a:rPr lang="de-DE"/>
              <a:pPr>
                <a:defRPr/>
              </a:pPr>
              <a:t>13.07.2018</a:t>
            </a:fld>
            <a:endParaRPr lang="de-DE"/>
          </a:p>
        </p:txBody>
      </p:sp>
      <p:sp>
        <p:nvSpPr>
          <p:cNvPr id="5" name="Fußzeilenplatzhalter 4"/>
          <p:cNvSpPr>
            <a:spLocks noGrp="1"/>
          </p:cNvSpPr>
          <p:nvPr>
            <p:ph type="ftr" sz="quarter" idx="11"/>
          </p:nvPr>
        </p:nvSpPr>
        <p:spPr/>
        <p:txBody>
          <a:body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p>
            <a:pPr>
              <a:defRPr/>
            </a:pPr>
            <a:fld id="{3DDA1046-E134-41FF-B806-05F74F4F2641}" type="slidenum">
              <a:rPr lang="de-DE"/>
              <a:pPr>
                <a:defRPr/>
              </a:pPr>
              <a:t>7</a:t>
            </a:fld>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rtlCol="0">
            <a:normAutofit/>
          </a:bodyPr>
          <a:lstStyle/>
          <a:p>
            <a:pPr eaLnBrk="1" fontAlgn="auto" hangingPunct="1">
              <a:spcAft>
                <a:spcPts val="0"/>
              </a:spcAft>
              <a:defRPr/>
            </a:pPr>
            <a:r>
              <a:rPr lang="de-DE" b="1" dirty="0" smtClean="0"/>
              <a:t>Bibliothek III</a:t>
            </a:r>
            <a:endParaRPr lang="de-DE" b="1" dirty="0"/>
          </a:p>
        </p:txBody>
      </p:sp>
      <p:sp>
        <p:nvSpPr>
          <p:cNvPr id="3" name="Inhaltsplatzhalt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endParaRPr lang="de-DE" dirty="0" smtClean="0"/>
          </a:p>
          <a:p>
            <a:pPr marL="0" indent="0" eaLnBrk="1" fontAlgn="auto" hangingPunct="1">
              <a:spcAft>
                <a:spcPts val="0"/>
              </a:spcAft>
              <a:buFont typeface="Arial" panose="020B0604020202020204" pitchFamily="34" charset="0"/>
              <a:buNone/>
              <a:defRPr/>
            </a:pPr>
            <a:r>
              <a:rPr lang="de-DE" b="1" dirty="0" smtClean="0"/>
              <a:t>Problem:</a:t>
            </a:r>
          </a:p>
          <a:p>
            <a:pPr eaLnBrk="1" fontAlgn="auto" hangingPunct="1">
              <a:spcAft>
                <a:spcPts val="0"/>
              </a:spcAft>
              <a:buFontTx/>
              <a:buChar char="-"/>
              <a:defRPr/>
            </a:pPr>
            <a:r>
              <a:rPr lang="de-DE" dirty="0" smtClean="0"/>
              <a:t>Entsperrung von Abschlussarbeiten </a:t>
            </a:r>
            <a:r>
              <a:rPr lang="de-DE" dirty="0" smtClean="0">
                <a:sym typeface="Wingdings" panose="05000000000000000000" pitchFamily="2" charset="2"/>
              </a:rPr>
              <a:t> es fehlt ein regelmäßiger Prozess </a:t>
            </a:r>
          </a:p>
          <a:p>
            <a:pPr eaLnBrk="1" fontAlgn="auto" hangingPunct="1">
              <a:spcAft>
                <a:spcPts val="0"/>
              </a:spcAft>
              <a:buFontTx/>
              <a:buChar char="-"/>
              <a:defRPr/>
            </a:pPr>
            <a:endParaRPr lang="de-DE" dirty="0">
              <a:sym typeface="Wingdings" panose="05000000000000000000" pitchFamily="2" charset="2"/>
            </a:endParaRPr>
          </a:p>
          <a:p>
            <a:pPr eaLnBrk="1" fontAlgn="auto" hangingPunct="1">
              <a:spcAft>
                <a:spcPts val="0"/>
              </a:spcAft>
              <a:buFontTx/>
              <a:buChar char="-"/>
              <a:defRPr/>
            </a:pPr>
            <a:r>
              <a:rPr lang="de-DE" dirty="0" smtClean="0">
                <a:sym typeface="Wingdings" panose="05000000000000000000" pitchFamily="2" charset="2"/>
              </a:rPr>
              <a:t>fehlende Nutzerfreundlichkeit (Entsperrung nur durch Nachfrage)</a:t>
            </a:r>
            <a:endParaRPr lang="de-DE" dirty="0"/>
          </a:p>
        </p:txBody>
      </p:sp>
      <p:sp>
        <p:nvSpPr>
          <p:cNvPr id="4" name="Datumsplatzhalter 3"/>
          <p:cNvSpPr>
            <a:spLocks noGrp="1"/>
          </p:cNvSpPr>
          <p:nvPr>
            <p:ph type="dt" sz="quarter" idx="10"/>
          </p:nvPr>
        </p:nvSpPr>
        <p:spPr/>
        <p:txBody>
          <a:bodyPr/>
          <a:lstStyle/>
          <a:p>
            <a:pPr>
              <a:defRPr/>
            </a:pPr>
            <a:fld id="{7CBF6805-1D4D-456F-9FF1-ABD8ACCC666A}" type="datetime1">
              <a:rPr lang="de-DE"/>
              <a:pPr>
                <a:defRPr/>
              </a:pPr>
              <a:t>13.07.2018</a:t>
            </a:fld>
            <a:endParaRPr lang="de-DE"/>
          </a:p>
        </p:txBody>
      </p:sp>
      <p:sp>
        <p:nvSpPr>
          <p:cNvPr id="5" name="Fußzeilenplatzhalter 4"/>
          <p:cNvSpPr>
            <a:spLocks noGrp="1"/>
          </p:cNvSpPr>
          <p:nvPr>
            <p:ph type="ftr" sz="quarter" idx="11"/>
          </p:nvPr>
        </p:nvSpPr>
        <p:spPr/>
        <p:txBody>
          <a:body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p>
            <a:pPr>
              <a:defRPr/>
            </a:pPr>
            <a:fld id="{8D795A4C-E258-4A79-8CC7-B76C29B09B6C}" type="slidenum">
              <a:rPr lang="de-DE"/>
              <a:pPr>
                <a:defRPr/>
              </a:pPr>
              <a:t>8</a:t>
            </a:fld>
            <a:endParaRPr lang="de-D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rtlCol="0">
            <a:normAutofit/>
          </a:bodyPr>
          <a:lstStyle/>
          <a:p>
            <a:pPr eaLnBrk="1" fontAlgn="auto" hangingPunct="1">
              <a:spcAft>
                <a:spcPts val="0"/>
              </a:spcAft>
              <a:defRPr/>
            </a:pPr>
            <a:r>
              <a:rPr lang="de-DE" b="1" dirty="0" smtClean="0"/>
              <a:t>ENDE</a:t>
            </a:r>
            <a:endParaRPr lang="de-DE" b="1" dirty="0"/>
          </a:p>
        </p:txBody>
      </p:sp>
      <p:sp>
        <p:nvSpPr>
          <p:cNvPr id="22530" name="Inhaltsplatzhalter 2"/>
          <p:cNvSpPr>
            <a:spLocks noGrp="1"/>
          </p:cNvSpPr>
          <p:nvPr>
            <p:ph idx="1"/>
          </p:nvPr>
        </p:nvSpPr>
        <p:spPr/>
        <p:txBody>
          <a:bodyPr/>
          <a:lstStyle/>
          <a:p>
            <a:pPr marL="0" indent="0" algn="ctr" eaLnBrk="1" hangingPunct="1">
              <a:buFont typeface="Arial" charset="0"/>
              <a:buNone/>
            </a:pPr>
            <a:endParaRPr lang="de-DE" smtClean="0"/>
          </a:p>
          <a:p>
            <a:pPr marL="0" indent="0" algn="ctr" eaLnBrk="1" hangingPunct="1">
              <a:buFont typeface="Arial" charset="0"/>
              <a:buNone/>
            </a:pPr>
            <a:r>
              <a:rPr lang="de-DE" sz="4000" b="1" smtClean="0"/>
              <a:t>Vielen Dank für die Aufmerksamkeit! </a:t>
            </a:r>
            <a:r>
              <a:rPr lang="de-DE" sz="4000" b="1" smtClean="0">
                <a:sym typeface="Wingdings" pitchFamily="2" charset="2"/>
              </a:rPr>
              <a:t></a:t>
            </a:r>
          </a:p>
          <a:p>
            <a:pPr marL="0" indent="0" algn="ctr" eaLnBrk="1" hangingPunct="1">
              <a:buFont typeface="Arial" charset="0"/>
              <a:buNone/>
            </a:pPr>
            <a:endParaRPr lang="de-DE" sz="4000" b="1" smtClean="0">
              <a:sym typeface="Wingdings" pitchFamily="2" charset="2"/>
            </a:endParaRPr>
          </a:p>
          <a:p>
            <a:pPr marL="0" indent="0" algn="ctr" eaLnBrk="1" hangingPunct="1">
              <a:buFont typeface="Arial" charset="0"/>
              <a:buNone/>
            </a:pPr>
            <a:r>
              <a:rPr lang="de-DE" sz="4000" b="1" smtClean="0">
                <a:sym typeface="Wingdings" pitchFamily="2" charset="2"/>
              </a:rPr>
              <a:t>Fragen?</a:t>
            </a:r>
          </a:p>
          <a:p>
            <a:pPr marL="0" indent="0" algn="ctr" eaLnBrk="1" hangingPunct="1">
              <a:buFont typeface="Arial" charset="0"/>
              <a:buNone/>
            </a:pPr>
            <a:endParaRPr lang="de-DE" sz="2800" b="1" smtClean="0">
              <a:sym typeface="Wingdings" pitchFamily="2" charset="2"/>
            </a:endParaRPr>
          </a:p>
          <a:p>
            <a:pPr marL="0" indent="0" algn="ctr" eaLnBrk="1" hangingPunct="1">
              <a:buFont typeface="Arial" charset="0"/>
              <a:buNone/>
            </a:pPr>
            <a:r>
              <a:rPr lang="de-DE" sz="2800" b="1" smtClean="0">
                <a:sym typeface="Wingdings" pitchFamily="2" charset="2"/>
              </a:rPr>
              <a:t>Kontakt: lenk@hfbk-dresden.de</a:t>
            </a:r>
          </a:p>
        </p:txBody>
      </p:sp>
      <p:sp>
        <p:nvSpPr>
          <p:cNvPr id="4" name="Datumsplatzhalter 3"/>
          <p:cNvSpPr>
            <a:spLocks noGrp="1"/>
          </p:cNvSpPr>
          <p:nvPr>
            <p:ph type="dt" sz="quarter" idx="10"/>
          </p:nvPr>
        </p:nvSpPr>
        <p:spPr/>
        <p:txBody>
          <a:bodyPr/>
          <a:lstStyle/>
          <a:p>
            <a:pPr>
              <a:defRPr/>
            </a:pPr>
            <a:fld id="{7CBF6805-1D4D-456F-9FF1-ABD8ACCC666A}" type="datetime1">
              <a:rPr lang="de-DE"/>
              <a:pPr>
                <a:defRPr/>
              </a:pPr>
              <a:t>13.07.2018</a:t>
            </a:fld>
            <a:endParaRPr lang="de-DE"/>
          </a:p>
        </p:txBody>
      </p:sp>
      <p:sp>
        <p:nvSpPr>
          <p:cNvPr id="5" name="Fußzeilenplatzhalter 4"/>
          <p:cNvSpPr>
            <a:spLocks noGrp="1"/>
          </p:cNvSpPr>
          <p:nvPr>
            <p:ph type="ftr" sz="quarter" idx="11"/>
          </p:nvPr>
        </p:nvSpPr>
        <p:spPr/>
        <p:txBody>
          <a:bodyPr/>
          <a:lstStyle/>
          <a:p>
            <a:pPr>
              <a:defRPr/>
            </a:pPr>
            <a:r>
              <a:rPr lang="de-DE"/>
              <a:t>Barbara Lenk, Sitzung der AKMB Bibliothekartag 2018</a:t>
            </a:r>
          </a:p>
        </p:txBody>
      </p:sp>
      <p:sp>
        <p:nvSpPr>
          <p:cNvPr id="6" name="Foliennummernplatzhalter 5"/>
          <p:cNvSpPr>
            <a:spLocks noGrp="1"/>
          </p:cNvSpPr>
          <p:nvPr>
            <p:ph type="sldNum" sz="quarter" idx="12"/>
          </p:nvPr>
        </p:nvSpPr>
        <p:spPr/>
        <p:txBody>
          <a:bodyPr/>
          <a:lstStyle/>
          <a:p>
            <a:pPr>
              <a:defRPr/>
            </a:pPr>
            <a:fld id="{329A65EE-DC8A-46E5-930D-050B8E4D4729}" type="slidenum">
              <a:rPr lang="de-DE"/>
              <a:pPr>
                <a:defRPr/>
              </a:pPr>
              <a:t>9</a:t>
            </a:fld>
            <a:endParaRPr lang="de-D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668</Words>
  <Application>Microsoft Office PowerPoint</Application>
  <PresentationFormat>Bildschirmpräsentation (4:3)</PresentationFormat>
  <Paragraphs>125</Paragraphs>
  <Slides>16</Slides>
  <Notes>7</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vt:lpstr>
      <vt:lpstr>PowerPoint-Präsentation</vt:lpstr>
      <vt:lpstr>Die Abschlussarbeiten des Fachbereichs Restaurierung an der HfBK Dresden</vt:lpstr>
      <vt:lpstr>Gliederung</vt:lpstr>
      <vt:lpstr>Die Abschlussarbeiten I</vt:lpstr>
      <vt:lpstr>Die Abschlussarbeiten II</vt:lpstr>
      <vt:lpstr>Bibliothek I</vt:lpstr>
      <vt:lpstr>Bibliothek II</vt:lpstr>
      <vt:lpstr>Bibliothek III</vt:lpstr>
      <vt:lpstr>ENDE</vt:lpstr>
      <vt:lpstr> Beispiel Museumsbibliothek </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Abschlussarbeiten des Fachbereichs Restaurierung an der HfBK Dresden</dc:title>
  <dc:creator>Petra Rösler</dc:creator>
  <cp:lastModifiedBy>Yvonne Schürer</cp:lastModifiedBy>
  <cp:revision>22</cp:revision>
  <dcterms:created xsi:type="dcterms:W3CDTF">2018-05-30T14:56:54Z</dcterms:created>
  <dcterms:modified xsi:type="dcterms:W3CDTF">2018-07-13T12:18:26Z</dcterms:modified>
</cp:coreProperties>
</file>